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88" d="100"/>
          <a:sy n="88" d="100"/>
        </p:scale>
        <p:origin x="2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281502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1A110-9B52-48AF-B6F4-D9C95F1B8F26}"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345657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2663038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164790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32783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476407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393057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71622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157447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431" y="35561"/>
            <a:ext cx="10453689" cy="858520"/>
          </a:xfrm>
        </p:spPr>
        <p:txBody>
          <a:bodyPr/>
          <a:lstStyle/>
          <a:p>
            <a:r>
              <a:rPr lang="en-US"/>
              <a:t>Click to edit Master title style</a:t>
            </a:r>
            <a:endParaRPr lang="en-US" dirty="0"/>
          </a:p>
        </p:txBody>
      </p:sp>
      <p:sp>
        <p:nvSpPr>
          <p:cNvPr id="3" name="Content Placeholder 2"/>
          <p:cNvSpPr>
            <a:spLocks noGrp="1"/>
          </p:cNvSpPr>
          <p:nvPr>
            <p:ph idx="1"/>
          </p:nvPr>
        </p:nvSpPr>
        <p:spPr>
          <a:xfrm>
            <a:off x="1555431" y="1122679"/>
            <a:ext cx="10453689" cy="5349241"/>
          </a:xfrm>
        </p:spPr>
        <p:txBody>
          <a:bodyPr anchor="ctr">
            <a:noAutofit/>
          </a:bodyPr>
          <a:lstStyle>
            <a:lvl1pPr marL="0" indent="0" algn="r">
              <a:buNone/>
              <a:defRPr sz="4000" b="1">
                <a:latin typeface="Arial" panose="020B0604020202020204" pitchFamily="34" charset="0"/>
                <a:cs typeface="Arial" panose="020B0604020202020204" pitchFamily="34" charset="0"/>
              </a:defRPr>
            </a:lvl1pPr>
            <a:lvl2pPr marL="457200" indent="0" algn="r">
              <a:buNone/>
              <a:defRPr sz="3600" b="1">
                <a:latin typeface="Arial" panose="020B0604020202020204" pitchFamily="34" charset="0"/>
                <a:cs typeface="Arial" panose="020B0604020202020204" pitchFamily="34" charset="0"/>
              </a:defRPr>
            </a:lvl2pPr>
            <a:lvl3pPr marL="914400" indent="0" algn="r">
              <a:buNone/>
              <a:defRPr sz="3200" b="1">
                <a:latin typeface="Arial" panose="020B0604020202020204" pitchFamily="34" charset="0"/>
                <a:cs typeface="Arial" panose="020B0604020202020204" pitchFamily="34" charset="0"/>
              </a:defRPr>
            </a:lvl3pPr>
            <a:lvl4pPr marL="1371600" indent="0" algn="r">
              <a:buNone/>
              <a:defRPr sz="2800" b="1">
                <a:latin typeface="Arial" panose="020B0604020202020204" pitchFamily="34" charset="0"/>
                <a:cs typeface="Arial" panose="020B0604020202020204" pitchFamily="34" charset="0"/>
              </a:defRPr>
            </a:lvl4pPr>
            <a:lvl5pPr marL="1828800" indent="0" algn="r">
              <a:buNone/>
              <a:defRPr sz="2400"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933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1A110-9B52-48AF-B6F4-D9C95F1B8F26}"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176348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1A110-9B52-48AF-B6F4-D9C95F1B8F26}"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385360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1A110-9B52-48AF-B6F4-D9C95F1B8F26}"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367697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1A110-9B52-48AF-B6F4-D9C95F1B8F26}"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31314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1A110-9B52-48AF-B6F4-D9C95F1B8F26}"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255042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1A110-9B52-48AF-B6F4-D9C95F1B8F26}"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402583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1A110-9B52-48AF-B6F4-D9C95F1B8F26}"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B17B1-0F8E-46DF-B16D-8787F669A105}" type="slidenum">
              <a:rPr lang="en-US" smtClean="0"/>
              <a:t>‹#›</a:t>
            </a:fld>
            <a:endParaRPr lang="en-US"/>
          </a:p>
        </p:txBody>
      </p:sp>
    </p:spTree>
    <p:extLst>
      <p:ext uri="{BB962C8B-B14F-4D97-AF65-F5344CB8AC3E}">
        <p14:creationId xmlns:p14="http://schemas.microsoft.com/office/powerpoint/2010/main" val="6745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1A110-9B52-48AF-B6F4-D9C95F1B8F26}" type="datetimeFigureOut">
              <a:rPr lang="en-US" smtClean="0"/>
              <a:t>1/26/2020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BB17B1-0F8E-46DF-B16D-8787F669A105}" type="slidenum">
              <a:rPr lang="en-US" smtClean="0"/>
              <a:t>‹#›</a:t>
            </a:fld>
            <a:endParaRPr lang="en-US"/>
          </a:p>
        </p:txBody>
      </p:sp>
    </p:spTree>
    <p:extLst>
      <p:ext uri="{BB962C8B-B14F-4D97-AF65-F5344CB8AC3E}">
        <p14:creationId xmlns:p14="http://schemas.microsoft.com/office/powerpoint/2010/main" val="61389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DF59-BE4A-402B-971C-C8E1EC0DF0E2}"/>
              </a:ext>
            </a:extLst>
          </p:cNvPr>
          <p:cNvSpPr>
            <a:spLocks noGrp="1"/>
          </p:cNvSpPr>
          <p:nvPr>
            <p:ph type="ctrTitle"/>
          </p:nvPr>
        </p:nvSpPr>
        <p:spPr>
          <a:xfrm>
            <a:off x="5539154" y="1122363"/>
            <a:ext cx="3797886" cy="2387600"/>
          </a:xfrm>
        </p:spPr>
        <p:txBody>
          <a:bodyPr/>
          <a:lstStyle/>
          <a:p>
            <a:pPr>
              <a:spcAft>
                <a:spcPts val="0"/>
              </a:spcAft>
            </a:pPr>
            <a:r>
              <a:rPr lang="en-US" b="1" dirty="0">
                <a:solidFill>
                  <a:srgbClr val="C00000"/>
                </a:solidFill>
                <a:effectLst>
                  <a:outerShdw blurRad="50800" dist="38100" dir="2700000" algn="tl">
                    <a:srgbClr val="000000">
                      <a:alpha val="40000"/>
                    </a:srgbClr>
                  </a:outerShdw>
                </a:effectLst>
                <a:latin typeface="Rockwell" panose="02060603020205020403" pitchFamily="18" charset="0"/>
              </a:rPr>
              <a:t>Daniel 2</a:t>
            </a:r>
            <a:br>
              <a:rPr lang="en-US" dirty="0"/>
            </a:br>
            <a:endParaRPr lang="en-US" dirty="0"/>
          </a:p>
        </p:txBody>
      </p:sp>
      <p:sp>
        <p:nvSpPr>
          <p:cNvPr id="3" name="Subtitle 2">
            <a:extLst>
              <a:ext uri="{FF2B5EF4-FFF2-40B4-BE49-F238E27FC236}">
                <a16:creationId xmlns:a16="http://schemas.microsoft.com/office/drawing/2014/main" id="{733217C3-D2AB-468F-A35B-16A45B49D7B5}"/>
              </a:ext>
            </a:extLst>
          </p:cNvPr>
          <p:cNvSpPr>
            <a:spLocks noGrp="1"/>
          </p:cNvSpPr>
          <p:nvPr>
            <p:ph type="subTitle" idx="1"/>
          </p:nvPr>
        </p:nvSpPr>
        <p:spPr>
          <a:xfrm>
            <a:off x="5539154" y="2598071"/>
            <a:ext cx="3797886" cy="1655762"/>
          </a:xfrm>
        </p:spPr>
        <p:txBody>
          <a:bodyPr/>
          <a:lstStyle/>
          <a:p>
            <a:pPr>
              <a:spcAft>
                <a:spcPts val="0"/>
              </a:spcAft>
            </a:pPr>
            <a:r>
              <a:rPr lang="en-US" sz="2800" b="1" i="1" dirty="0">
                <a:latin typeface="Rockwell" panose="02060603020205020403" pitchFamily="18" charset="0"/>
              </a:rPr>
              <a:t>The Certainty of God in an Uncertain World</a:t>
            </a:r>
            <a:endParaRPr lang="en-US" sz="2800" dirty="0"/>
          </a:p>
          <a:p>
            <a:endParaRPr lang="en-US" dirty="0"/>
          </a:p>
        </p:txBody>
      </p:sp>
      <p:pic>
        <p:nvPicPr>
          <p:cNvPr id="4" name="Picture 3">
            <a:extLst>
              <a:ext uri="{FF2B5EF4-FFF2-40B4-BE49-F238E27FC236}">
                <a16:creationId xmlns:a16="http://schemas.microsoft.com/office/drawing/2014/main" id="{64C5591B-C133-495E-A24A-98AAD1C833EE}"/>
              </a:ext>
            </a:extLst>
          </p:cNvPr>
          <p:cNvPicPr>
            <a:picLocks noChangeAspect="1"/>
          </p:cNvPicPr>
          <p:nvPr/>
        </p:nvPicPr>
        <p:blipFill>
          <a:blip r:embed="rId2"/>
          <a:stretch>
            <a:fillRect/>
          </a:stretch>
        </p:blipFill>
        <p:spPr>
          <a:xfrm>
            <a:off x="9337040" y="0"/>
            <a:ext cx="2854960" cy="6851904"/>
          </a:xfrm>
          <a:prstGeom prst="rect">
            <a:avLst/>
          </a:prstGeom>
        </p:spPr>
      </p:pic>
      <p:pic>
        <p:nvPicPr>
          <p:cNvPr id="5" name="Picture 4">
            <a:extLst>
              <a:ext uri="{FF2B5EF4-FFF2-40B4-BE49-F238E27FC236}">
                <a16:creationId xmlns:a16="http://schemas.microsoft.com/office/drawing/2014/main" id="{754FA864-F38D-4FC6-8978-1D3AA0E27183}"/>
              </a:ext>
            </a:extLst>
          </p:cNvPr>
          <p:cNvPicPr>
            <a:picLocks noChangeAspect="1"/>
          </p:cNvPicPr>
          <p:nvPr/>
        </p:nvPicPr>
        <p:blipFill rotWithShape="1">
          <a:blip r:embed="rId3"/>
          <a:srcRect t="11407" r="46333"/>
          <a:stretch/>
        </p:blipFill>
        <p:spPr>
          <a:xfrm>
            <a:off x="0" y="0"/>
            <a:ext cx="5539154" cy="6858000"/>
          </a:xfrm>
          <a:prstGeom prst="ellipse">
            <a:avLst/>
          </a:prstGeom>
          <a:ln>
            <a:noFill/>
          </a:ln>
          <a:effectLst>
            <a:softEdge rad="112500"/>
          </a:effectLst>
        </p:spPr>
      </p:pic>
    </p:spTree>
    <p:extLst>
      <p:ext uri="{BB962C8B-B14F-4D97-AF65-F5344CB8AC3E}">
        <p14:creationId xmlns:p14="http://schemas.microsoft.com/office/powerpoint/2010/main" val="94636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fontScale="90000"/>
          </a:bodyPr>
          <a:lstStyle/>
          <a:p>
            <a:r>
              <a:rPr lang="en-US" b="1" dirty="0"/>
              <a:t>#2) Though the future is unknown to us, the future is well known to God.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fontScale="85000" lnSpcReduction="20000"/>
          </a:bodyPr>
          <a:lstStyle/>
          <a:p>
            <a:r>
              <a:rPr lang="en-US" dirty="0"/>
              <a:t>"1 O </a:t>
            </a:r>
            <a:r>
              <a:rPr lang="en-US" cap="small" dirty="0"/>
              <a:t>Lord</a:t>
            </a:r>
            <a:r>
              <a:rPr lang="en-US" dirty="0"/>
              <a:t>, You have searched me and known </a:t>
            </a:r>
            <a:r>
              <a:rPr lang="en-US" i="1" dirty="0"/>
              <a:t>me</a:t>
            </a:r>
            <a:r>
              <a:rPr lang="en-US" dirty="0"/>
              <a:t>. "2 You know my sitting down and my rising up; You understand my thought afar off. "3 You comprehend my path and my lying down, And are acquainted with all my ways. "4 For </a:t>
            </a:r>
            <a:r>
              <a:rPr lang="en-US" i="1" dirty="0"/>
              <a:t>there is</a:t>
            </a:r>
            <a:r>
              <a:rPr lang="en-US" dirty="0"/>
              <a:t> not a word on my tongue, </a:t>
            </a:r>
            <a:r>
              <a:rPr lang="en-US" i="1" dirty="0"/>
              <a:t>But</a:t>
            </a:r>
            <a:r>
              <a:rPr lang="en-US" dirty="0"/>
              <a:t> behold, O </a:t>
            </a:r>
            <a:r>
              <a:rPr lang="en-US" cap="small" dirty="0"/>
              <a:t>Lord</a:t>
            </a:r>
            <a:r>
              <a:rPr lang="en-US" dirty="0"/>
              <a:t>, You know it altogether. "5 You have hedged me behind and before, And laid Your hand upon me. "6 </a:t>
            </a:r>
            <a:r>
              <a:rPr lang="en-US" i="1" dirty="0"/>
              <a:t>Such</a:t>
            </a:r>
            <a:r>
              <a:rPr lang="en-US" dirty="0"/>
              <a:t> knowledge </a:t>
            </a:r>
            <a:r>
              <a:rPr lang="en-US" i="1" dirty="0"/>
              <a:t>is</a:t>
            </a:r>
            <a:r>
              <a:rPr lang="en-US" dirty="0"/>
              <a:t> too wonderful for me; It is high, I cannot </a:t>
            </a:r>
            <a:r>
              <a:rPr lang="en-US" i="1" dirty="0"/>
              <a:t>attain</a:t>
            </a:r>
            <a:r>
              <a:rPr lang="en-US" dirty="0"/>
              <a:t> it." </a:t>
            </a:r>
            <a:br>
              <a:rPr lang="en-US" dirty="0"/>
            </a:br>
            <a:r>
              <a:rPr lang="en-US" dirty="0"/>
              <a:t>- Psalm 139:1–6 (NKJV)</a:t>
            </a:r>
          </a:p>
          <a:p>
            <a:endParaRPr lang="en-US" dirty="0"/>
          </a:p>
        </p:txBody>
      </p:sp>
    </p:spTree>
    <p:extLst>
      <p:ext uri="{BB962C8B-B14F-4D97-AF65-F5344CB8AC3E}">
        <p14:creationId xmlns:p14="http://schemas.microsoft.com/office/powerpoint/2010/main" val="188884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a:bodyPr>
          <a:lstStyle/>
          <a:p>
            <a:r>
              <a:rPr lang="en-US" b="1" dirty="0"/>
              <a:t>#3) The Future is made known to us.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fontScale="70000" lnSpcReduction="20000"/>
          </a:bodyPr>
          <a:lstStyle/>
          <a:p>
            <a:r>
              <a:rPr lang="en-US" dirty="0"/>
              <a:t>"26 The king answered and said to Daniel, whose name </a:t>
            </a:r>
            <a:r>
              <a:rPr lang="en-US" i="1" dirty="0"/>
              <a:t>was</a:t>
            </a:r>
            <a:r>
              <a:rPr lang="en-US" dirty="0"/>
              <a:t> Belteshazzar, “Are you able to make known to me the dream which I have seen, and its interpretation?” "27 Daniel answered in the presence of the king, and said, “The secret which the king has demanded, the wise </a:t>
            </a:r>
            <a:r>
              <a:rPr lang="en-US" i="1" dirty="0"/>
              <a:t>men,</a:t>
            </a:r>
            <a:r>
              <a:rPr lang="en-US" dirty="0"/>
              <a:t> the astrologers, the magicians, and the soothsayers cannot declare to the king. "28 But there is a God in heaven who reveals secrets, and He has made known to King Nebuchadnezzar what will be in the latter days. Your dream, and the visions of your head upon your bed, were these: "29 As for you, O king, thoughts came </a:t>
            </a:r>
            <a:r>
              <a:rPr lang="en-US" i="1" dirty="0"/>
              <a:t>to</a:t>
            </a:r>
            <a:r>
              <a:rPr lang="en-US" dirty="0"/>
              <a:t> your </a:t>
            </a:r>
            <a:r>
              <a:rPr lang="en-US" i="1" dirty="0"/>
              <a:t>mind while</a:t>
            </a:r>
            <a:r>
              <a:rPr lang="en-US" dirty="0"/>
              <a:t> on your bed, </a:t>
            </a:r>
            <a:r>
              <a:rPr lang="en-US" i="1" dirty="0"/>
              <a:t>about</a:t>
            </a:r>
            <a:r>
              <a:rPr lang="en-US" dirty="0"/>
              <a:t> what would come to pass after this; and He who reveals secrets has made known to you what will be." </a:t>
            </a:r>
            <a:br>
              <a:rPr lang="en-US" dirty="0"/>
            </a:br>
            <a:r>
              <a:rPr lang="en-US" dirty="0"/>
              <a:t>- Daniel 2:26–29 (NKJV)</a:t>
            </a:r>
          </a:p>
          <a:p>
            <a:endParaRPr lang="en-US" dirty="0"/>
          </a:p>
        </p:txBody>
      </p:sp>
    </p:spTree>
    <p:extLst>
      <p:ext uri="{BB962C8B-B14F-4D97-AF65-F5344CB8AC3E}">
        <p14:creationId xmlns:p14="http://schemas.microsoft.com/office/powerpoint/2010/main" val="170943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a:bodyPr>
          <a:lstStyle/>
          <a:p>
            <a:r>
              <a:rPr lang="en-US" b="1" dirty="0"/>
              <a:t>#3) The Future is made known to us.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a:bodyPr>
          <a:lstStyle/>
          <a:p>
            <a:r>
              <a:rPr lang="en-US" dirty="0"/>
              <a:t>When God gives prophecy, God isn’t guessing about the future. It’s God revealing good news to a guessing world.” </a:t>
            </a:r>
          </a:p>
          <a:p>
            <a:endParaRPr lang="en-US" dirty="0"/>
          </a:p>
        </p:txBody>
      </p:sp>
    </p:spTree>
    <p:extLst>
      <p:ext uri="{BB962C8B-B14F-4D97-AF65-F5344CB8AC3E}">
        <p14:creationId xmlns:p14="http://schemas.microsoft.com/office/powerpoint/2010/main" val="41886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a:bodyPr>
          <a:lstStyle/>
          <a:p>
            <a:r>
              <a:rPr lang="en-US" b="1" dirty="0"/>
              <a:t>#4) The Future Makes God known to us.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fontScale="70000" lnSpcReduction="20000"/>
          </a:bodyPr>
          <a:lstStyle/>
          <a:p>
            <a:r>
              <a:rPr lang="en-US" dirty="0"/>
              <a:t>"45 Inasmuch as you saw that the stone was cut out of the mountain without hands, and that it broke in pieces the iron, the bronze, the clay, the silver, and the gold—the great God has made known to the king what will come to pass after this. The dream is certain, and its interpretation is sure.” "46 Then King Nebuchadnezzar fell on his face, prostrate before Daniel, and commanded that they should present an offering and incense to him. "47 The king answered Daniel, and said, “Truly your God </a:t>
            </a:r>
            <a:r>
              <a:rPr lang="en-US" i="1" dirty="0"/>
              <a:t>is</a:t>
            </a:r>
            <a:r>
              <a:rPr lang="en-US" dirty="0"/>
              <a:t> the God of gods, the Lord of kings, and a revealer of secrets, since you could reveal this secret.”" </a:t>
            </a:r>
            <a:br>
              <a:rPr lang="en-US" dirty="0"/>
            </a:br>
            <a:r>
              <a:rPr lang="en-US" dirty="0"/>
              <a:t>- Daniel 2:45–47 (NKJV)</a:t>
            </a:r>
          </a:p>
          <a:p>
            <a:endParaRPr lang="en-US" dirty="0"/>
          </a:p>
        </p:txBody>
      </p:sp>
    </p:spTree>
    <p:extLst>
      <p:ext uri="{BB962C8B-B14F-4D97-AF65-F5344CB8AC3E}">
        <p14:creationId xmlns:p14="http://schemas.microsoft.com/office/powerpoint/2010/main" val="369519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a:bodyPr>
          <a:lstStyle/>
          <a:p>
            <a:r>
              <a:rPr lang="en-US" b="1" dirty="0"/>
              <a:t>#4) The Future Makes God known to us.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fontScale="77500" lnSpcReduction="20000"/>
          </a:bodyPr>
          <a:lstStyle/>
          <a:p>
            <a:r>
              <a:rPr lang="en-US" dirty="0"/>
              <a:t>"21 “Present your case,” says the </a:t>
            </a:r>
            <a:r>
              <a:rPr lang="en-US" cap="small" dirty="0"/>
              <a:t>Lord</a:t>
            </a:r>
            <a:r>
              <a:rPr lang="en-US" dirty="0"/>
              <a:t>. “Bring forth your strong </a:t>
            </a:r>
            <a:r>
              <a:rPr lang="en-US" i="1" dirty="0"/>
              <a:t>reasons,</a:t>
            </a:r>
            <a:r>
              <a:rPr lang="en-US" dirty="0"/>
              <a:t>” says the King of Jacob. "22 “Let them bring forth and show us what will happen; Let them show the former things, what they </a:t>
            </a:r>
            <a:r>
              <a:rPr lang="en-US" i="1" dirty="0"/>
              <a:t>were,</a:t>
            </a:r>
            <a:r>
              <a:rPr lang="en-US" dirty="0"/>
              <a:t> That we may consider them, And know the latter end of them; Or declare to us things to come. "23 Show the things that are to come hereafter, That we may know that you </a:t>
            </a:r>
            <a:r>
              <a:rPr lang="en-US" i="1" dirty="0"/>
              <a:t>are</a:t>
            </a:r>
            <a:r>
              <a:rPr lang="en-US" dirty="0"/>
              <a:t> gods; Yes, do good or do evil, That we may be dismayed and see </a:t>
            </a:r>
            <a:r>
              <a:rPr lang="en-US" i="1" dirty="0"/>
              <a:t>it</a:t>
            </a:r>
            <a:r>
              <a:rPr lang="en-US" dirty="0"/>
              <a:t> together. "24 Indeed you </a:t>
            </a:r>
            <a:r>
              <a:rPr lang="en-US" i="1" dirty="0"/>
              <a:t>are</a:t>
            </a:r>
            <a:r>
              <a:rPr lang="en-US" dirty="0"/>
              <a:t> nothing, And your work </a:t>
            </a:r>
            <a:r>
              <a:rPr lang="en-US" i="1" dirty="0"/>
              <a:t>is</a:t>
            </a:r>
            <a:r>
              <a:rPr lang="en-US" dirty="0"/>
              <a:t> nothing; </a:t>
            </a:r>
            <a:r>
              <a:rPr lang="en-US" i="1" dirty="0"/>
              <a:t>He who</a:t>
            </a:r>
            <a:r>
              <a:rPr lang="en-US" dirty="0"/>
              <a:t> chooses you </a:t>
            </a:r>
            <a:r>
              <a:rPr lang="en-US" i="1" dirty="0"/>
              <a:t>is</a:t>
            </a:r>
            <a:r>
              <a:rPr lang="en-US" dirty="0"/>
              <a:t> an abomination." </a:t>
            </a:r>
            <a:br>
              <a:rPr lang="en-US" dirty="0"/>
            </a:br>
            <a:r>
              <a:rPr lang="en-US" dirty="0"/>
              <a:t>- Isaiah 41:21–24 (NKJV)</a:t>
            </a:r>
          </a:p>
          <a:p>
            <a:endParaRPr lang="en-US" dirty="0"/>
          </a:p>
        </p:txBody>
      </p:sp>
    </p:spTree>
    <p:extLst>
      <p:ext uri="{BB962C8B-B14F-4D97-AF65-F5344CB8AC3E}">
        <p14:creationId xmlns:p14="http://schemas.microsoft.com/office/powerpoint/2010/main" val="422590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a:bodyPr>
          <a:lstStyle/>
          <a:p>
            <a:r>
              <a:rPr lang="en-US" b="1" dirty="0"/>
              <a:t>#4) The Future Makes God known to us.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a:bodyPr>
          <a:lstStyle/>
          <a:p>
            <a:r>
              <a:rPr lang="en-US" dirty="0"/>
              <a:t>"29 “And now I have told you before it comes, that when it does come to pass, you may believe." </a:t>
            </a:r>
            <a:br>
              <a:rPr lang="en-US" dirty="0"/>
            </a:br>
            <a:r>
              <a:rPr lang="en-US" dirty="0"/>
              <a:t>- John 14:29 (NKJV)</a:t>
            </a:r>
          </a:p>
          <a:p>
            <a:endParaRPr lang="en-US" dirty="0"/>
          </a:p>
        </p:txBody>
      </p:sp>
    </p:spTree>
    <p:extLst>
      <p:ext uri="{BB962C8B-B14F-4D97-AF65-F5344CB8AC3E}">
        <p14:creationId xmlns:p14="http://schemas.microsoft.com/office/powerpoint/2010/main" val="307231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a:bodyPr>
          <a:lstStyle/>
          <a:p>
            <a:r>
              <a:rPr lang="en-US" b="1" dirty="0"/>
              <a:t>#4) The Future Makes God known to us.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a:bodyPr>
          <a:lstStyle/>
          <a:p>
            <a:r>
              <a:rPr lang="en-US" i="1" dirty="0"/>
              <a:t>“Never be afraid to trust and unknown future into the hands of God.” </a:t>
            </a:r>
          </a:p>
          <a:p>
            <a:r>
              <a:rPr lang="en-US" i="1" dirty="0"/>
              <a:t>– Corrie ten Boom</a:t>
            </a:r>
            <a:endParaRPr lang="en-US" dirty="0"/>
          </a:p>
          <a:p>
            <a:endParaRPr lang="en-US" dirty="0"/>
          </a:p>
        </p:txBody>
      </p:sp>
    </p:spTree>
    <p:extLst>
      <p:ext uri="{BB962C8B-B14F-4D97-AF65-F5344CB8AC3E}">
        <p14:creationId xmlns:p14="http://schemas.microsoft.com/office/powerpoint/2010/main" val="28572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B903B-8BCE-4FC0-9B05-12ECE35737B7}"/>
              </a:ext>
            </a:extLst>
          </p:cNvPr>
          <p:cNvPicPr/>
          <p:nvPr/>
        </p:nvPicPr>
        <p:blipFill>
          <a:blip r:embed="rId2"/>
          <a:stretch>
            <a:fillRect/>
          </a:stretch>
        </p:blipFill>
        <p:spPr>
          <a:xfrm>
            <a:off x="2214880" y="0"/>
            <a:ext cx="8199120" cy="6858000"/>
          </a:xfrm>
          <a:prstGeom prst="rect">
            <a:avLst/>
          </a:prstGeom>
        </p:spPr>
      </p:pic>
    </p:spTree>
    <p:extLst>
      <p:ext uri="{BB962C8B-B14F-4D97-AF65-F5344CB8AC3E}">
        <p14:creationId xmlns:p14="http://schemas.microsoft.com/office/powerpoint/2010/main" val="393220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9C1DB-A61E-4C2C-83FE-B37E12E2EDBE}"/>
              </a:ext>
            </a:extLst>
          </p:cNvPr>
          <p:cNvPicPr/>
          <p:nvPr/>
        </p:nvPicPr>
        <p:blipFill>
          <a:blip r:embed="rId2"/>
          <a:stretch>
            <a:fillRect/>
          </a:stretch>
        </p:blipFill>
        <p:spPr>
          <a:xfrm>
            <a:off x="6141086" y="1618297"/>
            <a:ext cx="5227954" cy="3837623"/>
          </a:xfrm>
          <a:prstGeom prst="rect">
            <a:avLst/>
          </a:prstGeom>
        </p:spPr>
      </p:pic>
      <p:pic>
        <p:nvPicPr>
          <p:cNvPr id="3" name="Picture 2">
            <a:extLst>
              <a:ext uri="{FF2B5EF4-FFF2-40B4-BE49-F238E27FC236}">
                <a16:creationId xmlns:a16="http://schemas.microsoft.com/office/drawing/2014/main" id="{732A548D-4C00-4CA0-924B-3EFF791BB89C}"/>
              </a:ext>
            </a:extLst>
          </p:cNvPr>
          <p:cNvPicPr/>
          <p:nvPr/>
        </p:nvPicPr>
        <p:blipFill>
          <a:blip r:embed="rId3"/>
          <a:stretch>
            <a:fillRect/>
          </a:stretch>
        </p:blipFill>
        <p:spPr>
          <a:xfrm>
            <a:off x="1020447" y="1618297"/>
            <a:ext cx="5227954" cy="3837623"/>
          </a:xfrm>
          <a:prstGeom prst="rect">
            <a:avLst/>
          </a:prstGeom>
        </p:spPr>
      </p:pic>
    </p:spTree>
    <p:extLst>
      <p:ext uri="{BB962C8B-B14F-4D97-AF65-F5344CB8AC3E}">
        <p14:creationId xmlns:p14="http://schemas.microsoft.com/office/powerpoint/2010/main" val="80397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1C28B-5830-4278-8CFE-34885AB743FE}"/>
              </a:ext>
            </a:extLst>
          </p:cNvPr>
          <p:cNvPicPr/>
          <p:nvPr/>
        </p:nvPicPr>
        <p:blipFill>
          <a:blip r:embed="rId2"/>
          <a:stretch>
            <a:fillRect/>
          </a:stretch>
        </p:blipFill>
        <p:spPr>
          <a:xfrm>
            <a:off x="2194560" y="0"/>
            <a:ext cx="8239760" cy="6858000"/>
          </a:xfrm>
          <a:prstGeom prst="rect">
            <a:avLst/>
          </a:prstGeom>
        </p:spPr>
      </p:pic>
    </p:spTree>
    <p:extLst>
      <p:ext uri="{BB962C8B-B14F-4D97-AF65-F5344CB8AC3E}">
        <p14:creationId xmlns:p14="http://schemas.microsoft.com/office/powerpoint/2010/main" val="99911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33573-C227-4F1B-965B-C6DD4C66FF83}"/>
              </a:ext>
            </a:extLst>
          </p:cNvPr>
          <p:cNvPicPr/>
          <p:nvPr/>
        </p:nvPicPr>
        <p:blipFill>
          <a:blip r:embed="rId2"/>
          <a:stretch>
            <a:fillRect/>
          </a:stretch>
        </p:blipFill>
        <p:spPr>
          <a:xfrm>
            <a:off x="2060892" y="0"/>
            <a:ext cx="8070215" cy="6858000"/>
          </a:xfrm>
          <a:prstGeom prst="rect">
            <a:avLst/>
          </a:prstGeom>
        </p:spPr>
      </p:pic>
    </p:spTree>
    <p:extLst>
      <p:ext uri="{BB962C8B-B14F-4D97-AF65-F5344CB8AC3E}">
        <p14:creationId xmlns:p14="http://schemas.microsoft.com/office/powerpoint/2010/main" val="425570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F9D20B-DFE0-4841-8A92-111851577EFC}"/>
              </a:ext>
            </a:extLst>
          </p:cNvPr>
          <p:cNvPicPr>
            <a:picLocks noChangeAspect="1"/>
          </p:cNvPicPr>
          <p:nvPr/>
        </p:nvPicPr>
        <p:blipFill>
          <a:blip r:embed="rId2"/>
          <a:stretch>
            <a:fillRect/>
          </a:stretch>
        </p:blipFill>
        <p:spPr>
          <a:xfrm>
            <a:off x="1518286" y="0"/>
            <a:ext cx="9155427" cy="6858000"/>
          </a:xfrm>
          <a:prstGeom prst="rect">
            <a:avLst/>
          </a:prstGeom>
        </p:spPr>
      </p:pic>
    </p:spTree>
    <p:extLst>
      <p:ext uri="{BB962C8B-B14F-4D97-AF65-F5344CB8AC3E}">
        <p14:creationId xmlns:p14="http://schemas.microsoft.com/office/powerpoint/2010/main" val="270872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F9028-279F-4C59-B59A-DD96CE83E33A}"/>
              </a:ext>
            </a:extLst>
          </p:cNvPr>
          <p:cNvPicPr>
            <a:picLocks noChangeAspect="1"/>
          </p:cNvPicPr>
          <p:nvPr/>
        </p:nvPicPr>
        <p:blipFill rotWithShape="1">
          <a:blip r:embed="rId2"/>
          <a:srcRect r="49356"/>
          <a:stretch/>
        </p:blipFill>
        <p:spPr>
          <a:xfrm>
            <a:off x="989896" y="-11188"/>
            <a:ext cx="10043864" cy="6880376"/>
          </a:xfrm>
          <a:prstGeom prst="rect">
            <a:avLst/>
          </a:prstGeom>
        </p:spPr>
      </p:pic>
    </p:spTree>
    <p:extLst>
      <p:ext uri="{BB962C8B-B14F-4D97-AF65-F5344CB8AC3E}">
        <p14:creationId xmlns:p14="http://schemas.microsoft.com/office/powerpoint/2010/main" val="113613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fontScale="90000"/>
          </a:bodyPr>
          <a:lstStyle/>
          <a:p>
            <a:r>
              <a:rPr lang="en-US" b="1" dirty="0"/>
              <a:t>#1) The future is unknown to us. (Dan. 2:1-2, 10)</a:t>
            </a:r>
            <a:br>
              <a:rPr lang="en-US" dirty="0"/>
            </a:b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555431" y="1122679"/>
            <a:ext cx="10453689" cy="3439161"/>
          </a:xfrm>
        </p:spPr>
        <p:txBody>
          <a:bodyPr>
            <a:normAutofit/>
          </a:bodyPr>
          <a:lstStyle/>
          <a:p>
            <a:r>
              <a:rPr lang="en-US" dirty="0"/>
              <a:t>"3 And the king said to them, “I have had a dream, and my spirit is anxious to know the dream.”" </a:t>
            </a:r>
            <a:br>
              <a:rPr lang="en-US" dirty="0"/>
            </a:br>
            <a:r>
              <a:rPr lang="en-US" dirty="0"/>
              <a:t>- Daniel 2:3 (NKJV)</a:t>
            </a:r>
          </a:p>
          <a:p>
            <a:endParaRPr lang="en-US" dirty="0"/>
          </a:p>
        </p:txBody>
      </p:sp>
    </p:spTree>
    <p:extLst>
      <p:ext uri="{BB962C8B-B14F-4D97-AF65-F5344CB8AC3E}">
        <p14:creationId xmlns:p14="http://schemas.microsoft.com/office/powerpoint/2010/main" val="98678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18E88-E78C-449E-9956-EE7D45C8481E}"/>
              </a:ext>
            </a:extLst>
          </p:cNvPr>
          <p:cNvSpPr>
            <a:spLocks noGrp="1"/>
          </p:cNvSpPr>
          <p:nvPr>
            <p:ph type="title"/>
          </p:nvPr>
        </p:nvSpPr>
        <p:spPr>
          <a:xfrm>
            <a:off x="1484310" y="304800"/>
            <a:ext cx="10018713" cy="762000"/>
          </a:xfrm>
        </p:spPr>
        <p:txBody>
          <a:bodyPr>
            <a:normAutofit fontScale="90000"/>
          </a:bodyPr>
          <a:lstStyle/>
          <a:p>
            <a:r>
              <a:rPr lang="en-US" b="1" dirty="0"/>
              <a:t>#2) Though the future is unknown to us, the future is well known to God. </a:t>
            </a:r>
            <a:endParaRPr lang="en-US" dirty="0"/>
          </a:p>
        </p:txBody>
      </p:sp>
      <p:sp>
        <p:nvSpPr>
          <p:cNvPr id="5" name="Content Placeholder 4">
            <a:extLst>
              <a:ext uri="{FF2B5EF4-FFF2-40B4-BE49-F238E27FC236}">
                <a16:creationId xmlns:a16="http://schemas.microsoft.com/office/drawing/2014/main" id="{EDC841CC-FF6E-4389-86AA-5D9E580A5FF9}"/>
              </a:ext>
            </a:extLst>
          </p:cNvPr>
          <p:cNvSpPr>
            <a:spLocks noGrp="1"/>
          </p:cNvSpPr>
          <p:nvPr>
            <p:ph idx="1"/>
          </p:nvPr>
        </p:nvSpPr>
        <p:spPr>
          <a:xfrm>
            <a:off x="1484310" y="1544320"/>
            <a:ext cx="10453689" cy="5008880"/>
          </a:xfrm>
        </p:spPr>
        <p:txBody>
          <a:bodyPr>
            <a:normAutofit fontScale="92500" lnSpcReduction="20000"/>
          </a:bodyPr>
          <a:lstStyle/>
          <a:p>
            <a:r>
              <a:rPr lang="en-US" dirty="0"/>
              <a:t>"17 Then Daniel went to his house, and made the decision known to Hananiah, </a:t>
            </a:r>
            <a:r>
              <a:rPr lang="en-US" dirty="0" err="1"/>
              <a:t>Mishael</a:t>
            </a:r>
            <a:r>
              <a:rPr lang="en-US" dirty="0"/>
              <a:t>, and Azariah, his companions, "18 that they might seek mercies from the God of heaven concerning this secret, so that Daniel and his companions might not perish with the rest of the wise </a:t>
            </a:r>
            <a:r>
              <a:rPr lang="en-US" i="1" dirty="0"/>
              <a:t>men</a:t>
            </a:r>
            <a:r>
              <a:rPr lang="en-US" dirty="0"/>
              <a:t> of Babylon. "19 Then the secret was revealed to Daniel in a night vision. So Daniel blessed the God of heaven." </a:t>
            </a:r>
            <a:br>
              <a:rPr lang="en-US" dirty="0"/>
            </a:br>
            <a:r>
              <a:rPr lang="en-US" dirty="0"/>
              <a:t>- Daniel 2:17–19 (NKJV)</a:t>
            </a:r>
          </a:p>
          <a:p>
            <a:endParaRPr lang="en-US" dirty="0"/>
          </a:p>
        </p:txBody>
      </p:sp>
    </p:spTree>
    <p:extLst>
      <p:ext uri="{BB962C8B-B14F-4D97-AF65-F5344CB8AC3E}">
        <p14:creationId xmlns:p14="http://schemas.microsoft.com/office/powerpoint/2010/main" val="1055148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20</TotalTime>
  <Words>842</Words>
  <Application>Microsoft Office PowerPoint</Application>
  <PresentationFormat>Widescreen</PresentationFormat>
  <Paragraphs>21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Corbel</vt:lpstr>
      <vt:lpstr>Rockwell</vt:lpstr>
      <vt:lpstr>Parallax</vt:lpstr>
      <vt:lpstr>Daniel 2 </vt:lpstr>
      <vt:lpstr>PowerPoint Presentation</vt:lpstr>
      <vt:lpstr>PowerPoint Presentation</vt:lpstr>
      <vt:lpstr>PowerPoint Presentation</vt:lpstr>
      <vt:lpstr>PowerPoint Presentation</vt:lpstr>
      <vt:lpstr>PowerPoint Presentation</vt:lpstr>
      <vt:lpstr>PowerPoint Presentation</vt:lpstr>
      <vt:lpstr>#1) The future is unknown to us. (Dan. 2:1-2, 10) </vt:lpstr>
      <vt:lpstr>#2) Though the future is unknown to us, the future is well known to God. </vt:lpstr>
      <vt:lpstr>#2) Though the future is unknown to us, the future is well known to God. </vt:lpstr>
      <vt:lpstr>#3) The Future is made known to us. </vt:lpstr>
      <vt:lpstr>#3) The Future is made known to us. </vt:lpstr>
      <vt:lpstr>#4) The Future Makes God known to us. </vt:lpstr>
      <vt:lpstr>#4) The Future Makes God known to us. </vt:lpstr>
      <vt:lpstr>#4) The Future Makes God known to us. </vt:lpstr>
      <vt:lpstr>#4) The Future Makes God known to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Mahler</dc:creator>
  <cp:lastModifiedBy>Michel Mahler</cp:lastModifiedBy>
  <cp:revision>15</cp:revision>
  <dcterms:created xsi:type="dcterms:W3CDTF">2020-01-26T14:44:50Z</dcterms:created>
  <dcterms:modified xsi:type="dcterms:W3CDTF">2020-01-26T15:05:18Z</dcterms:modified>
</cp:coreProperties>
</file>