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2" autoAdjust="0"/>
    <p:restoredTop sz="94660"/>
  </p:normalViewPr>
  <p:slideViewPr>
    <p:cSldViewPr snapToGrid="0">
      <p:cViewPr varScale="1">
        <p:scale>
          <a:sx n="26" d="100"/>
          <a:sy n="26" d="100"/>
        </p:scale>
        <p:origin x="62" y="13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282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7961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2635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7306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3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71909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29558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8513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96573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3046"/>
            <a:ext cx="9230567" cy="1047586"/>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492369" y="2321169"/>
            <a:ext cx="11218984" cy="4273062"/>
          </a:xfrm>
        </p:spPr>
        <p:txBody>
          <a:bodyPr>
            <a:normAutofit/>
          </a:bodyPr>
          <a:lstStyle>
            <a:lvl1pPr marL="0" indent="0" algn="r">
              <a:buNone/>
              <a:defRPr sz="3600"/>
            </a:lvl1pPr>
            <a:lvl2pPr marL="457200" indent="0" algn="r">
              <a:buNone/>
              <a:defRPr sz="3200"/>
            </a:lvl2pPr>
            <a:lvl3pPr marL="914400" indent="0" algn="r">
              <a:buNone/>
              <a:defRPr sz="2800"/>
            </a:lvl3pPr>
            <a:lvl4pPr marL="1371600" indent="0" algn="r">
              <a:buNone/>
              <a:defRPr sz="2400"/>
            </a:lvl4pPr>
            <a:lvl5pPr marL="1828800" indent="0" algn="r">
              <a:buNone/>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16648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58248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27909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77232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70361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57178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759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50376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7/13/2019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59606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1A831-CB3A-4A56-B4CA-6528EE0A9B42}"/>
              </a:ext>
            </a:extLst>
          </p:cNvPr>
          <p:cNvSpPr>
            <a:spLocks noGrp="1"/>
          </p:cNvSpPr>
          <p:nvPr>
            <p:ph type="title"/>
          </p:nvPr>
        </p:nvSpPr>
        <p:spPr/>
        <p:txBody>
          <a:bodyPr/>
          <a:lstStyle/>
          <a:p>
            <a:r>
              <a:rPr lang="en-US" dirty="0"/>
              <a:t>Shimei and Mephibosheth</a:t>
            </a:r>
          </a:p>
        </p:txBody>
      </p:sp>
      <p:sp>
        <p:nvSpPr>
          <p:cNvPr id="3" name="Content Placeholder 2">
            <a:extLst>
              <a:ext uri="{FF2B5EF4-FFF2-40B4-BE49-F238E27FC236}">
                <a16:creationId xmlns:a16="http://schemas.microsoft.com/office/drawing/2014/main" id="{373361A9-B298-4409-9B9B-0920EE656D72}"/>
              </a:ext>
            </a:extLst>
          </p:cNvPr>
          <p:cNvSpPr>
            <a:spLocks noGrp="1"/>
          </p:cNvSpPr>
          <p:nvPr>
            <p:ph idx="1"/>
          </p:nvPr>
        </p:nvSpPr>
        <p:spPr/>
        <p:txBody>
          <a:bodyPr/>
          <a:lstStyle/>
          <a:p>
            <a:r>
              <a:rPr lang="en-US" dirty="0">
                <a:effectLst/>
              </a:rPr>
              <a:t>"</a:t>
            </a:r>
            <a:r>
              <a:rPr lang="en-US" b="1" dirty="0">
                <a:effectLst/>
              </a:rPr>
              <a:t>24 Now Mephibosheth the son of Saul came down to meet the king. And he had not cared for his feet, nor trimmed his mustache, nor washed his clothes, from the day the king departed until the day he returned in peace." </a:t>
            </a:r>
            <a:br>
              <a:rPr lang="en-US" b="1" dirty="0">
                <a:effectLst/>
              </a:rPr>
            </a:br>
            <a:r>
              <a:rPr lang="en-US" b="1" dirty="0">
                <a:effectLst/>
              </a:rPr>
              <a:t>- 2 Samuel 19:24 (NKJV)</a:t>
            </a:r>
            <a:endParaRPr lang="en-US" dirty="0">
              <a:effectLst/>
            </a:endParaRPr>
          </a:p>
        </p:txBody>
      </p:sp>
    </p:spTree>
    <p:extLst>
      <p:ext uri="{BB962C8B-B14F-4D97-AF65-F5344CB8AC3E}">
        <p14:creationId xmlns:p14="http://schemas.microsoft.com/office/powerpoint/2010/main" val="1035432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“The aim of our charge is love that issues from a pure heart and a good conscience and a sincere faith.” – 1 Tim. 1:5</a:t>
            </a:r>
            <a:endParaRPr lang="en-US" dirty="0"/>
          </a:p>
          <a:p>
            <a:endParaRPr lang="en-US" dirty="0"/>
          </a:p>
        </p:txBody>
      </p:sp>
    </p:spTree>
    <p:extLst>
      <p:ext uri="{BB962C8B-B14F-4D97-AF65-F5344CB8AC3E}">
        <p14:creationId xmlns:p14="http://schemas.microsoft.com/office/powerpoint/2010/main" val="22801328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“For with the heart one believes and is justified, and with the mouth one confesses and is saved.” – Rom. 10:10</a:t>
            </a:r>
            <a:endParaRPr lang="en-US" dirty="0"/>
          </a:p>
          <a:p>
            <a:endParaRPr lang="en-US" dirty="0"/>
          </a:p>
        </p:txBody>
      </p:sp>
    </p:spTree>
    <p:extLst>
      <p:ext uri="{BB962C8B-B14F-4D97-AF65-F5344CB8AC3E}">
        <p14:creationId xmlns:p14="http://schemas.microsoft.com/office/powerpoint/2010/main" val="1682273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dirty="0"/>
              <a:t>" "</a:t>
            </a:r>
            <a:r>
              <a:rPr lang="en-US" b="1" dirty="0"/>
              <a:t>2 as newborn babes, desire the pure milk of the word, that you may grow thereby, "3 if indeed you have tasted that the Lord </a:t>
            </a:r>
            <a:r>
              <a:rPr lang="en-US" b="1" i="1" dirty="0"/>
              <a:t>is</a:t>
            </a:r>
            <a:r>
              <a:rPr lang="en-US" b="1" dirty="0"/>
              <a:t> gracious." </a:t>
            </a:r>
            <a:br>
              <a:rPr lang="en-US" b="1" dirty="0"/>
            </a:br>
            <a:r>
              <a:rPr lang="en-US" b="1" dirty="0"/>
              <a:t>- 1 Peter 2:2–3 (NKJV)</a:t>
            </a:r>
            <a:endParaRPr lang="en-US" dirty="0"/>
          </a:p>
          <a:p>
            <a:endParaRPr lang="en-US" dirty="0"/>
          </a:p>
        </p:txBody>
      </p:sp>
    </p:spTree>
    <p:extLst>
      <p:ext uri="{BB962C8B-B14F-4D97-AF65-F5344CB8AC3E}">
        <p14:creationId xmlns:p14="http://schemas.microsoft.com/office/powerpoint/2010/main" val="4241666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normAutofit fontScale="77500" lnSpcReduction="20000"/>
          </a:bodyPr>
          <a:lstStyle/>
          <a:p>
            <a:pPr algn="l"/>
            <a:r>
              <a:rPr lang="en-US" b="1" dirty="0">
                <a:solidFill>
                  <a:schemeClr val="tx2">
                    <a:lumMod val="60000"/>
                    <a:lumOff val="40000"/>
                  </a:schemeClr>
                </a:solidFill>
              </a:rPr>
              <a:t>Salvation: God’s Part</a:t>
            </a:r>
          </a:p>
          <a:p>
            <a:r>
              <a:rPr lang="en-US" dirty="0"/>
              <a:t>"</a:t>
            </a:r>
            <a:r>
              <a:rPr lang="en-US" b="1" dirty="0"/>
              <a:t>20 Therefore by the deeds of the law no flesh will be justified in His sight, for by the law </a:t>
            </a:r>
            <a:r>
              <a:rPr lang="en-US" b="1" i="1" dirty="0"/>
              <a:t>is</a:t>
            </a:r>
            <a:r>
              <a:rPr lang="en-US" b="1" dirty="0"/>
              <a:t> the knowledge of sin. "21 But now the righteousness of God apart from the law is revealed, being witnessed by the Law and the Prophets, "22 even the righteousness of God, through faith in Jesus Christ, to all and on all who believe. For there is no difference; "23 for all have sinned and fall short of the glory of God, "24 </a:t>
            </a:r>
            <a:r>
              <a:rPr lang="en-US" b="1" u="sng" dirty="0"/>
              <a:t>being justified freely by His grace through the redemption that is in Christ Jesus</a:t>
            </a:r>
            <a:r>
              <a:rPr lang="en-US" b="1" dirty="0"/>
              <a:t>," </a:t>
            </a:r>
            <a:br>
              <a:rPr lang="en-US" b="1" dirty="0"/>
            </a:br>
            <a:r>
              <a:rPr lang="en-US" b="1" dirty="0"/>
              <a:t>- Romans 3:20–24 (NKJV)</a:t>
            </a:r>
            <a:endParaRPr lang="en-US" dirty="0"/>
          </a:p>
        </p:txBody>
      </p:sp>
    </p:spTree>
    <p:extLst>
      <p:ext uri="{BB962C8B-B14F-4D97-AF65-F5344CB8AC3E}">
        <p14:creationId xmlns:p14="http://schemas.microsoft.com/office/powerpoint/2010/main" val="37528540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normAutofit/>
          </a:bodyPr>
          <a:lstStyle/>
          <a:p>
            <a:pPr algn="l"/>
            <a:r>
              <a:rPr lang="en-US" b="1" dirty="0">
                <a:solidFill>
                  <a:schemeClr val="tx2">
                    <a:lumMod val="60000"/>
                    <a:lumOff val="40000"/>
                  </a:schemeClr>
                </a:solidFill>
              </a:rPr>
              <a:t>Salvation: God’s Part</a:t>
            </a:r>
          </a:p>
          <a:p>
            <a:r>
              <a:rPr lang="en-US" dirty="0"/>
              <a:t>"</a:t>
            </a:r>
            <a:r>
              <a:rPr lang="en-US" b="1" dirty="0"/>
              <a:t>7 But to each one of us grace was given according to the measure of Christ’s gift." </a:t>
            </a:r>
            <a:br>
              <a:rPr lang="en-US" b="1" dirty="0"/>
            </a:br>
            <a:r>
              <a:rPr lang="en-US" b="1" dirty="0"/>
              <a:t>- Ephesians 4:7 (NKJV)</a:t>
            </a:r>
            <a:endParaRPr lang="en-US" dirty="0"/>
          </a:p>
        </p:txBody>
      </p:sp>
    </p:spTree>
    <p:extLst>
      <p:ext uri="{BB962C8B-B14F-4D97-AF65-F5344CB8AC3E}">
        <p14:creationId xmlns:p14="http://schemas.microsoft.com/office/powerpoint/2010/main" val="879750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normAutofit/>
          </a:bodyPr>
          <a:lstStyle/>
          <a:p>
            <a:pPr algn="l"/>
            <a:r>
              <a:rPr lang="en-US" b="1" dirty="0">
                <a:solidFill>
                  <a:schemeClr val="tx2">
                    <a:lumMod val="60000"/>
                    <a:lumOff val="40000"/>
                  </a:schemeClr>
                </a:solidFill>
              </a:rPr>
              <a:t>Salvation: God’s Part</a:t>
            </a:r>
          </a:p>
          <a:p>
            <a:r>
              <a:rPr lang="en-US" dirty="0"/>
              <a:t>"</a:t>
            </a:r>
            <a:r>
              <a:rPr lang="en-US" b="1" dirty="0"/>
              <a:t>8 For by grace you have been saved through faith, and that not of yourselves; </a:t>
            </a:r>
            <a:r>
              <a:rPr lang="en-US" b="1" i="1" dirty="0"/>
              <a:t>it is</a:t>
            </a:r>
            <a:r>
              <a:rPr lang="en-US" b="1" dirty="0"/>
              <a:t> the gift of God, "9 not of works, lest anyone should boast." </a:t>
            </a:r>
            <a:br>
              <a:rPr lang="en-US" b="1" dirty="0"/>
            </a:br>
            <a:r>
              <a:rPr lang="en-US" b="1" dirty="0"/>
              <a:t>- Ephesians 2:8–9 (NKJV)</a:t>
            </a:r>
            <a:endParaRPr lang="en-US" dirty="0"/>
          </a:p>
        </p:txBody>
      </p:sp>
    </p:spTree>
    <p:extLst>
      <p:ext uri="{BB962C8B-B14F-4D97-AF65-F5344CB8AC3E}">
        <p14:creationId xmlns:p14="http://schemas.microsoft.com/office/powerpoint/2010/main" val="1444487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normAutofit/>
          </a:bodyPr>
          <a:lstStyle/>
          <a:p>
            <a:pPr algn="l"/>
            <a:r>
              <a:rPr lang="en-US" b="1" dirty="0">
                <a:solidFill>
                  <a:schemeClr val="tx2">
                    <a:lumMod val="60000"/>
                    <a:lumOff val="40000"/>
                  </a:schemeClr>
                </a:solidFill>
              </a:rPr>
              <a:t>Salvation: God’s Part</a:t>
            </a:r>
          </a:p>
          <a:p>
            <a:r>
              <a:rPr lang="en-US" dirty="0"/>
              <a:t>"</a:t>
            </a:r>
            <a:r>
              <a:rPr lang="en-US" b="1" dirty="0"/>
              <a:t>23 For the wages of sin </a:t>
            </a:r>
            <a:r>
              <a:rPr lang="en-US" b="1" i="1" dirty="0"/>
              <a:t>is</a:t>
            </a:r>
            <a:r>
              <a:rPr lang="en-US" b="1" dirty="0"/>
              <a:t> death, but the gift of God </a:t>
            </a:r>
            <a:r>
              <a:rPr lang="en-US" b="1" i="1" dirty="0"/>
              <a:t>is</a:t>
            </a:r>
            <a:r>
              <a:rPr lang="en-US" b="1" dirty="0"/>
              <a:t> eternal life in Christ Jesus our Lord." </a:t>
            </a:r>
            <a:br>
              <a:rPr lang="en-US" b="1" dirty="0"/>
            </a:br>
            <a:r>
              <a:rPr lang="en-US" b="1" dirty="0"/>
              <a:t>- Romans 6:23 (NKJV)</a:t>
            </a:r>
            <a:endParaRPr lang="en-US" dirty="0"/>
          </a:p>
        </p:txBody>
      </p:sp>
    </p:spTree>
    <p:extLst>
      <p:ext uri="{BB962C8B-B14F-4D97-AF65-F5344CB8AC3E}">
        <p14:creationId xmlns:p14="http://schemas.microsoft.com/office/powerpoint/2010/main" val="28275631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normAutofit/>
          </a:bodyPr>
          <a:lstStyle/>
          <a:p>
            <a:pPr algn="l"/>
            <a:r>
              <a:rPr lang="en-US" b="1" dirty="0">
                <a:solidFill>
                  <a:schemeClr val="tx2">
                    <a:lumMod val="60000"/>
                    <a:lumOff val="40000"/>
                  </a:schemeClr>
                </a:solidFill>
              </a:rPr>
              <a:t>Salvation: God’s Part</a:t>
            </a:r>
          </a:p>
          <a:p>
            <a:r>
              <a:rPr lang="en-US" dirty="0"/>
              <a:t>"</a:t>
            </a:r>
            <a:r>
              <a:rPr lang="en-US" b="1" dirty="0"/>
              <a:t>57 But thanks </a:t>
            </a:r>
            <a:r>
              <a:rPr lang="en-US" b="1" i="1" dirty="0"/>
              <a:t>be</a:t>
            </a:r>
            <a:r>
              <a:rPr lang="en-US" b="1" dirty="0"/>
              <a:t> to God, who gives us the victory through our Lord Jesus Christ." </a:t>
            </a:r>
            <a:br>
              <a:rPr lang="en-US" b="1" dirty="0"/>
            </a:br>
            <a:r>
              <a:rPr lang="en-US" b="1" dirty="0"/>
              <a:t>- 1 Corinthians 15:57 (NKJV)</a:t>
            </a:r>
            <a:endParaRPr lang="en-US" dirty="0"/>
          </a:p>
        </p:txBody>
      </p:sp>
    </p:spTree>
    <p:extLst>
      <p:ext uri="{BB962C8B-B14F-4D97-AF65-F5344CB8AC3E}">
        <p14:creationId xmlns:p14="http://schemas.microsoft.com/office/powerpoint/2010/main" val="1354180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A1D9DB-AA5A-43BC-A15C-601387A67F64}"/>
              </a:ext>
            </a:extLst>
          </p:cNvPr>
          <p:cNvSpPr/>
          <p:nvPr/>
        </p:nvSpPr>
        <p:spPr>
          <a:xfrm>
            <a:off x="1703419" y="0"/>
            <a:ext cx="8785161" cy="4339650"/>
          </a:xfrm>
          <a:prstGeom prst="rect">
            <a:avLst/>
          </a:prstGeom>
          <a:noFill/>
        </p:spPr>
        <p:txBody>
          <a:bodyPr wrap="none" lIns="91440" tIns="45720" rIns="91440" bIns="45720">
            <a:spAutoFit/>
          </a:bodyPr>
          <a:lstStyle/>
          <a:p>
            <a:pPr algn="ctr"/>
            <a:r>
              <a:rPr lang="en-US" sz="13800" b="0" cap="none" spc="0" dirty="0">
                <a:ln w="0"/>
                <a:solidFill>
                  <a:schemeClr val="accent1"/>
                </a:solidFill>
                <a:effectLst>
                  <a:outerShdw blurRad="38100" dist="25400" dir="5400000" algn="ctr" rotWithShape="0">
                    <a:srgbClr val="6E747A">
                      <a:alpha val="43000"/>
                    </a:srgbClr>
                  </a:outerShdw>
                </a:effectLst>
              </a:rPr>
              <a:t>Jesus Paid </a:t>
            </a:r>
          </a:p>
          <a:p>
            <a:pPr algn="ctr"/>
            <a:r>
              <a:rPr lang="en-US" sz="13800" b="0" cap="none" spc="0" dirty="0">
                <a:ln w="0"/>
                <a:solidFill>
                  <a:schemeClr val="accent1"/>
                </a:solidFill>
                <a:effectLst>
                  <a:outerShdw blurRad="38100" dist="25400" dir="5400000" algn="ctr" rotWithShape="0">
                    <a:srgbClr val="6E747A">
                      <a:alpha val="43000"/>
                    </a:srgbClr>
                  </a:outerShdw>
                </a:effectLst>
              </a:rPr>
              <a:t>It All!</a:t>
            </a:r>
          </a:p>
        </p:txBody>
      </p:sp>
    </p:spTree>
    <p:extLst>
      <p:ext uri="{BB962C8B-B14F-4D97-AF65-F5344CB8AC3E}">
        <p14:creationId xmlns:p14="http://schemas.microsoft.com/office/powerpoint/2010/main" val="22985613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28A71-32AF-431F-9C20-14D261DF6938}"/>
              </a:ext>
            </a:extLst>
          </p:cNvPr>
          <p:cNvSpPr>
            <a:spLocks noGrp="1"/>
          </p:cNvSpPr>
          <p:nvPr>
            <p:ph type="ctrTitle"/>
          </p:nvPr>
        </p:nvSpPr>
        <p:spPr>
          <a:xfrm>
            <a:off x="980600" y="3024516"/>
            <a:ext cx="10230800" cy="1329267"/>
          </a:xfrm>
        </p:spPr>
        <p:txBody>
          <a:bodyPr anchor="t" anchorCtr="0"/>
          <a:lstStyle/>
          <a:p>
            <a:pPr algn="ctr"/>
            <a:r>
              <a:rPr lang="en-US" dirty="0"/>
              <a:t>How Do You Approach the King?</a:t>
            </a:r>
            <a:br>
              <a:rPr lang="en-US" dirty="0"/>
            </a:br>
            <a:endParaRPr lang="en-US" dirty="0"/>
          </a:p>
        </p:txBody>
      </p:sp>
      <p:sp>
        <p:nvSpPr>
          <p:cNvPr id="3" name="Subtitle 2">
            <a:extLst>
              <a:ext uri="{FF2B5EF4-FFF2-40B4-BE49-F238E27FC236}">
                <a16:creationId xmlns:a16="http://schemas.microsoft.com/office/drawing/2014/main" id="{AA9D0406-BF45-461B-8557-DB73C1D9F1DB}"/>
              </a:ext>
            </a:extLst>
          </p:cNvPr>
          <p:cNvSpPr>
            <a:spLocks noGrp="1"/>
          </p:cNvSpPr>
          <p:nvPr>
            <p:ph type="subTitle" idx="1"/>
          </p:nvPr>
        </p:nvSpPr>
        <p:spPr>
          <a:xfrm>
            <a:off x="1683171" y="3980963"/>
            <a:ext cx="8825658" cy="861420"/>
          </a:xfrm>
        </p:spPr>
        <p:txBody>
          <a:bodyPr/>
          <a:lstStyle/>
          <a:p>
            <a:r>
              <a:rPr lang="en-US" sz="3600" dirty="0">
                <a:effectLst>
                  <a:outerShdw blurRad="38100" dist="25400" dir="5400000" algn="ctr">
                    <a:srgbClr val="6E747A">
                      <a:alpha val="43000"/>
                    </a:srgbClr>
                  </a:outerShdw>
                </a:effectLst>
              </a:rPr>
              <a:t>2 Samuel 16, 19 </a:t>
            </a:r>
            <a:r>
              <a:rPr lang="en-US" sz="3600" i="1" dirty="0">
                <a:effectLst>
                  <a:outerShdw blurRad="38100" dist="25400" dir="5400000" algn="ctr">
                    <a:srgbClr val="6E747A">
                      <a:alpha val="43000"/>
                    </a:srgbClr>
                  </a:outerShdw>
                </a:effectLst>
              </a:rPr>
              <a:t>Jesus is Sufficient!</a:t>
            </a:r>
            <a:endParaRPr lang="en-US" dirty="0"/>
          </a:p>
        </p:txBody>
      </p:sp>
      <p:pic>
        <p:nvPicPr>
          <p:cNvPr id="4" name="Picture 3">
            <a:extLst>
              <a:ext uri="{FF2B5EF4-FFF2-40B4-BE49-F238E27FC236}">
                <a16:creationId xmlns:a16="http://schemas.microsoft.com/office/drawing/2014/main" id="{7D4EBD35-B974-459C-A233-7F320A972D1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795" b="95205" l="800" r="98800">
                        <a14:foregroundMark x1="4800" y1="28767" x2="8400" y2="46575"/>
                        <a14:foregroundMark x1="800" y1="37671" x2="800" y2="37671"/>
                        <a14:foregroundMark x1="47600" y1="6849" x2="50800" y2="6849"/>
                        <a14:foregroundMark x1="36000" y1="83562" x2="60400" y2="77397"/>
                        <a14:foregroundMark x1="94800" y1="34247" x2="92000" y2="40411"/>
                        <a14:foregroundMark x1="98800" y1="34247" x2="98800" y2="34247"/>
                        <a14:foregroundMark x1="30400" y1="95205" x2="37200" y2="94521"/>
                      </a14:backgroundRemoval>
                    </a14:imgEffect>
                  </a14:imgLayer>
                </a14:imgProps>
              </a:ext>
            </a:extLst>
          </a:blip>
          <a:stretch>
            <a:fillRect/>
          </a:stretch>
        </p:blipFill>
        <p:spPr>
          <a:xfrm>
            <a:off x="4389642" y="961855"/>
            <a:ext cx="3412715" cy="1993026"/>
          </a:xfrm>
          <a:prstGeom prst="rect">
            <a:avLst/>
          </a:prstGeom>
        </p:spPr>
      </p:pic>
    </p:spTree>
    <p:extLst>
      <p:ext uri="{BB962C8B-B14F-4D97-AF65-F5344CB8AC3E}">
        <p14:creationId xmlns:p14="http://schemas.microsoft.com/office/powerpoint/2010/main" val="35580135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7910-0919-44F4-86DE-B3340603CEC6}"/>
              </a:ext>
            </a:extLst>
          </p:cNvPr>
          <p:cNvSpPr>
            <a:spLocks noGrp="1"/>
          </p:cNvSpPr>
          <p:nvPr>
            <p:ph type="title"/>
          </p:nvPr>
        </p:nvSpPr>
        <p:spPr/>
        <p:txBody>
          <a:bodyPr/>
          <a:lstStyle/>
          <a:p>
            <a:r>
              <a:rPr lang="en-US" dirty="0"/>
              <a:t>Motives for Submission to God</a:t>
            </a:r>
          </a:p>
        </p:txBody>
      </p:sp>
      <p:sp>
        <p:nvSpPr>
          <p:cNvPr id="3" name="Content Placeholder 2">
            <a:extLst>
              <a:ext uri="{FF2B5EF4-FFF2-40B4-BE49-F238E27FC236}">
                <a16:creationId xmlns:a16="http://schemas.microsoft.com/office/drawing/2014/main" id="{6719E806-4B20-4FD9-8A8E-3D7B99C0C34D}"/>
              </a:ext>
            </a:extLst>
          </p:cNvPr>
          <p:cNvSpPr>
            <a:spLocks noGrp="1"/>
          </p:cNvSpPr>
          <p:nvPr>
            <p:ph idx="1"/>
          </p:nvPr>
        </p:nvSpPr>
        <p:spPr/>
        <p:txBody>
          <a:bodyPr>
            <a:normAutofit/>
          </a:bodyPr>
          <a:lstStyle/>
          <a:p>
            <a:r>
              <a:rPr lang="en-US" sz="3200" b="1" i="1" u="sng" dirty="0"/>
              <a:t>“we must live our lives in faithful and loyal service to our Lord Jesus Christ as God has directed (Revelation 2:10)</a:t>
            </a:r>
            <a:r>
              <a:rPr lang="en-US" sz="3200" b="1" i="1" dirty="0"/>
              <a:t>. We must find a congregation that believes and practices as the New Testament directs... following the Word of God... speaking where the Bible speaks, living by His Word and His Word alone. Trusting in God to save us as He has promised those who would be faithful to Him.” </a:t>
            </a:r>
            <a:r>
              <a:rPr lang="en-US" sz="3200" i="1" dirty="0"/>
              <a:t>– A Church of Christ Website</a:t>
            </a:r>
            <a:endParaRPr lang="en-US" sz="3200" dirty="0"/>
          </a:p>
          <a:p>
            <a:endParaRPr lang="en-US" sz="3200" dirty="0"/>
          </a:p>
        </p:txBody>
      </p:sp>
    </p:spTree>
    <p:extLst>
      <p:ext uri="{BB962C8B-B14F-4D97-AF65-F5344CB8AC3E}">
        <p14:creationId xmlns:p14="http://schemas.microsoft.com/office/powerpoint/2010/main" val="3422202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7910-0919-44F4-86DE-B3340603CEC6}"/>
              </a:ext>
            </a:extLst>
          </p:cNvPr>
          <p:cNvSpPr>
            <a:spLocks noGrp="1"/>
          </p:cNvSpPr>
          <p:nvPr>
            <p:ph type="title"/>
          </p:nvPr>
        </p:nvSpPr>
        <p:spPr/>
        <p:txBody>
          <a:bodyPr/>
          <a:lstStyle/>
          <a:p>
            <a:r>
              <a:rPr lang="en-US" dirty="0"/>
              <a:t>Motives for Submission to God</a:t>
            </a:r>
          </a:p>
        </p:txBody>
      </p:sp>
      <p:sp>
        <p:nvSpPr>
          <p:cNvPr id="3" name="Content Placeholder 2">
            <a:extLst>
              <a:ext uri="{FF2B5EF4-FFF2-40B4-BE49-F238E27FC236}">
                <a16:creationId xmlns:a16="http://schemas.microsoft.com/office/drawing/2014/main" id="{6719E806-4B20-4FD9-8A8E-3D7B99C0C34D}"/>
              </a:ext>
            </a:extLst>
          </p:cNvPr>
          <p:cNvSpPr>
            <a:spLocks noGrp="1"/>
          </p:cNvSpPr>
          <p:nvPr>
            <p:ph idx="1"/>
          </p:nvPr>
        </p:nvSpPr>
        <p:spPr/>
        <p:txBody>
          <a:bodyPr>
            <a:normAutofit/>
          </a:bodyPr>
          <a:lstStyle/>
          <a:p>
            <a:r>
              <a:rPr lang="en-US" dirty="0"/>
              <a:t>"</a:t>
            </a:r>
            <a:r>
              <a:rPr lang="en-US" b="1" dirty="0"/>
              <a:t>13 These things I have written to you who believe in the name of the Son of God, that you may know that you have eternal life, and that you may </a:t>
            </a:r>
            <a:r>
              <a:rPr lang="en-US" b="1" i="1" dirty="0"/>
              <a:t>continue to</a:t>
            </a:r>
            <a:r>
              <a:rPr lang="en-US" b="1" dirty="0"/>
              <a:t> believe in the name of the Son of God." </a:t>
            </a:r>
            <a:br>
              <a:rPr lang="en-US" b="1" dirty="0"/>
            </a:br>
            <a:r>
              <a:rPr lang="en-US" b="1" dirty="0"/>
              <a:t>- 1 John 5:13 (NKJV)</a:t>
            </a:r>
            <a:endParaRPr lang="en-US" dirty="0"/>
          </a:p>
        </p:txBody>
      </p:sp>
    </p:spTree>
    <p:extLst>
      <p:ext uri="{BB962C8B-B14F-4D97-AF65-F5344CB8AC3E}">
        <p14:creationId xmlns:p14="http://schemas.microsoft.com/office/powerpoint/2010/main" val="17352590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“I the Lord search the heart and test the mind, to give every man according to his ways, according to the fruit of his deeds.” – Jer. 17:10</a:t>
            </a:r>
            <a:endParaRPr lang="en-US" dirty="0"/>
          </a:p>
          <a:p>
            <a:endParaRPr lang="en-US" dirty="0"/>
          </a:p>
        </p:txBody>
      </p:sp>
    </p:spTree>
    <p:extLst>
      <p:ext uri="{BB962C8B-B14F-4D97-AF65-F5344CB8AC3E}">
        <p14:creationId xmlns:p14="http://schemas.microsoft.com/office/powerpoint/2010/main" val="29430789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“For the word of God is living and active, sharper than any two-edged sword, piercing to the division of soul and of spirit, of joints and of marrow, and discerning the thoughts and intentions of the heart.” – Heb. 4:12</a:t>
            </a:r>
            <a:endParaRPr lang="en-US" dirty="0"/>
          </a:p>
          <a:p>
            <a:endParaRPr lang="en-US" dirty="0"/>
          </a:p>
        </p:txBody>
      </p:sp>
    </p:spTree>
    <p:extLst>
      <p:ext uri="{BB962C8B-B14F-4D97-AF65-F5344CB8AC3E}">
        <p14:creationId xmlns:p14="http://schemas.microsoft.com/office/powerpoint/2010/main" val="2755313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“Trust in the Lord with all your heart, and do not lean on your own understanding. In all your ways acknowledge him, and he will make straight your paths.” – Prov. 3:5-6</a:t>
            </a:r>
            <a:endParaRPr lang="en-US" dirty="0"/>
          </a:p>
          <a:p>
            <a:endParaRPr lang="en-US" dirty="0"/>
          </a:p>
        </p:txBody>
      </p:sp>
    </p:spTree>
    <p:extLst>
      <p:ext uri="{BB962C8B-B14F-4D97-AF65-F5344CB8AC3E}">
        <p14:creationId xmlns:p14="http://schemas.microsoft.com/office/powerpoint/2010/main" val="574692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“Every way of a man is right in his own eyes, but the Lord weighs the heart.” – Prov. 21:2</a:t>
            </a:r>
            <a:endParaRPr lang="en-US" dirty="0"/>
          </a:p>
          <a:p>
            <a:endParaRPr lang="en-US" dirty="0"/>
          </a:p>
        </p:txBody>
      </p:sp>
    </p:spTree>
    <p:extLst>
      <p:ext uri="{BB962C8B-B14F-4D97-AF65-F5344CB8AC3E}">
        <p14:creationId xmlns:p14="http://schemas.microsoft.com/office/powerpoint/2010/main" val="1972035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AA4-F3E7-41D0-A3AD-2ABF9B984564}"/>
              </a:ext>
            </a:extLst>
          </p:cNvPr>
          <p:cNvSpPr>
            <a:spLocks noGrp="1"/>
          </p:cNvSpPr>
          <p:nvPr>
            <p:ph type="title"/>
          </p:nvPr>
        </p:nvSpPr>
        <p:spPr/>
        <p:txBody>
          <a:bodyPr/>
          <a:lstStyle/>
          <a:p>
            <a:r>
              <a:rPr lang="en-US" dirty="0"/>
              <a:t>Salvation: God’s Part, Man’s Part</a:t>
            </a:r>
          </a:p>
        </p:txBody>
      </p:sp>
      <p:sp>
        <p:nvSpPr>
          <p:cNvPr id="3" name="Content Placeholder 2">
            <a:extLst>
              <a:ext uri="{FF2B5EF4-FFF2-40B4-BE49-F238E27FC236}">
                <a16:creationId xmlns:a16="http://schemas.microsoft.com/office/drawing/2014/main" id="{650835D4-60E0-4111-A7D9-9D663FC64526}"/>
              </a:ext>
            </a:extLst>
          </p:cNvPr>
          <p:cNvSpPr>
            <a:spLocks noGrp="1"/>
          </p:cNvSpPr>
          <p:nvPr>
            <p:ph idx="1"/>
          </p:nvPr>
        </p:nvSpPr>
        <p:spPr/>
        <p:txBody>
          <a:bodyPr/>
          <a:lstStyle/>
          <a:p>
            <a:pPr algn="l"/>
            <a:r>
              <a:rPr lang="en-US" b="1" dirty="0">
                <a:solidFill>
                  <a:schemeClr val="tx2">
                    <a:lumMod val="60000"/>
                    <a:lumOff val="40000"/>
                  </a:schemeClr>
                </a:solidFill>
              </a:rPr>
              <a:t>Salvation: Man’s Part</a:t>
            </a:r>
          </a:p>
          <a:p>
            <a:r>
              <a:rPr lang="en-US" b="1" dirty="0"/>
              <a:t>“But the Lord said to Samuel, ‘Do not look on his appearance or on the height of his stature, because I have rejected him. For the Lord sees not as man sees: man looks on the outward appearance, but the Lord looks on the heart.’” – 1 Sam. 16:7</a:t>
            </a:r>
            <a:endParaRPr lang="en-US" dirty="0"/>
          </a:p>
          <a:p>
            <a:endParaRPr lang="en-US" dirty="0"/>
          </a:p>
        </p:txBody>
      </p:sp>
    </p:spTree>
    <p:extLst>
      <p:ext uri="{BB962C8B-B14F-4D97-AF65-F5344CB8AC3E}">
        <p14:creationId xmlns:p14="http://schemas.microsoft.com/office/powerpoint/2010/main" val="6769519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662</Words>
  <Application>Microsoft Office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Ion Boardroom</vt:lpstr>
      <vt:lpstr>Shimei and Mephibosheth</vt:lpstr>
      <vt:lpstr>How Do You Approach the King? </vt:lpstr>
      <vt:lpstr>Motives for Submission to God</vt:lpstr>
      <vt:lpstr>Motives for Submission to God</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Salvation: God’s Part, Man’s Part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 Mahler</dc:creator>
  <cp:lastModifiedBy>Michel Mahler</cp:lastModifiedBy>
  <cp:revision>15</cp:revision>
  <dcterms:created xsi:type="dcterms:W3CDTF">2019-07-14T00:11:29Z</dcterms:created>
  <dcterms:modified xsi:type="dcterms:W3CDTF">2019-07-14T00:29:08Z</dcterms:modified>
</cp:coreProperties>
</file>