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60" r:id="rId6"/>
    <p:sldId id="259"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2D0E84-C34A-44B8-A13D-D8D89C11A8F0}">
          <p14:sldIdLst>
            <p14:sldId id="256"/>
            <p14:sldId id="257"/>
            <p14:sldId id="261"/>
            <p14:sldId id="258"/>
            <p14:sldId id="260"/>
            <p14:sldId id="259"/>
          </p14:sldIdLst>
        </p14:section>
        <p14:section name="Untitled Section" id="{D512DD85-97F3-4D31-8ED5-4A9B15FBD86A}">
          <p14:sldIdLst>
            <p14:sldId id="262"/>
            <p14:sldId id="263"/>
            <p14:sldId id="264"/>
            <p14:sldId id="265"/>
            <p14:sldId id="266"/>
            <p14:sldId id="267"/>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88" d="100"/>
          <a:sy n="88" d="100"/>
        </p:scale>
        <p:origin x="19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4741" y="162415"/>
            <a:ext cx="11442518" cy="1166054"/>
          </a:xfrm>
        </p:spPr>
        <p:txBody>
          <a:bodyPr/>
          <a:lstStyle/>
          <a:p>
            <a:r>
              <a:rPr lang="en-US"/>
              <a:t>Click to edit Master title style</a:t>
            </a:r>
            <a:endParaRPr lang="en-US" dirty="0"/>
          </a:p>
        </p:txBody>
      </p:sp>
      <p:sp>
        <p:nvSpPr>
          <p:cNvPr id="3" name="Content Placeholder 2"/>
          <p:cNvSpPr>
            <a:spLocks noGrp="1"/>
          </p:cNvSpPr>
          <p:nvPr>
            <p:ph idx="1"/>
          </p:nvPr>
        </p:nvSpPr>
        <p:spPr>
          <a:xfrm>
            <a:off x="374741" y="1475117"/>
            <a:ext cx="11442518" cy="4907346"/>
          </a:xfrm>
        </p:spPr>
        <p:txBody>
          <a:bodyPr anchor="t" anchorCtr="0">
            <a:normAutofit/>
          </a:bodyPr>
          <a:lstStyle>
            <a:lvl1pPr marL="0" indent="0" algn="r">
              <a:buNone/>
              <a:defRPr sz="3200" b="1"/>
            </a:lvl1pPr>
            <a:lvl2pPr marL="457200" indent="0" algn="r">
              <a:buNone/>
              <a:defRPr sz="2800" b="1"/>
            </a:lvl2pPr>
            <a:lvl3pPr marL="914400" indent="0" algn="r">
              <a:buNone/>
              <a:defRPr sz="2400" b="1"/>
            </a:lvl3pPr>
            <a:lvl4pPr marL="1371600" indent="0" algn="r">
              <a:buNone/>
              <a:defRPr sz="2000" b="1"/>
            </a:lvl4pPr>
            <a:lvl5pPr marL="1828800" indent="0" algn="r">
              <a:buNone/>
              <a:defRPr sz="20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C09D2E98-99C2-4E80-9303-731115E97D08}"/>
              </a:ext>
            </a:extLst>
          </p:cNvPr>
          <p:cNvSpPr/>
          <p:nvPr userDrawn="1"/>
        </p:nvSpPr>
        <p:spPr>
          <a:xfrm>
            <a:off x="6241074" y="6427656"/>
            <a:ext cx="5800114" cy="400110"/>
          </a:xfrm>
          <a:prstGeom prst="rect">
            <a:avLst/>
          </a:prstGeom>
          <a:noFill/>
        </p:spPr>
        <p:txBody>
          <a:bodyPr wrap="none" lIns="91440" tIns="45720" rIns="91440" bIns="45720">
            <a:spAutoFit/>
          </a:bodyPr>
          <a:lstStyle/>
          <a:p>
            <a:pPr algn="ctr"/>
            <a:r>
              <a:rPr lang="en-US" sz="2000" b="0" i="1" cap="none" spc="0" dirty="0">
                <a:ln w="0"/>
                <a:solidFill>
                  <a:schemeClr val="accent1"/>
                </a:solidFill>
                <a:effectLst>
                  <a:outerShdw blurRad="38100" dist="25400" dir="5400000" algn="ctr" rotWithShape="0">
                    <a:srgbClr val="6E747A">
                      <a:alpha val="43000"/>
                    </a:srgbClr>
                  </a:outerShdw>
                </a:effectLst>
              </a:rPr>
              <a:t>Complaining About Complaining (Numbers 11:1-20)</a:t>
            </a:r>
            <a:endParaRPr lang="en-US" sz="5400" b="0" i="1" cap="none" spc="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7/25/2019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ransition spd="med">
    <p:pull/>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56B5F-90EF-464B-99F5-E108684D6C9C}"/>
              </a:ext>
            </a:extLst>
          </p:cNvPr>
          <p:cNvSpPr>
            <a:spLocks noGrp="1"/>
          </p:cNvSpPr>
          <p:nvPr>
            <p:ph type="ctrTitle"/>
          </p:nvPr>
        </p:nvSpPr>
        <p:spPr>
          <a:xfrm>
            <a:off x="684212" y="685799"/>
            <a:ext cx="4430162" cy="2971801"/>
          </a:xfrm>
        </p:spPr>
        <p:txBody>
          <a:bodyPr>
            <a:normAutofit/>
          </a:bodyPr>
          <a:lstStyle/>
          <a:p>
            <a:r>
              <a:rPr lang="en-US" b="1" dirty="0"/>
              <a:t>Complaining About Complaining</a:t>
            </a:r>
          </a:p>
        </p:txBody>
      </p:sp>
      <p:sp>
        <p:nvSpPr>
          <p:cNvPr id="3" name="Subtitle 2">
            <a:extLst>
              <a:ext uri="{FF2B5EF4-FFF2-40B4-BE49-F238E27FC236}">
                <a16:creationId xmlns:a16="http://schemas.microsoft.com/office/drawing/2014/main" id="{4F08B0F5-04B2-4124-B76D-4E41B7259850}"/>
              </a:ext>
            </a:extLst>
          </p:cNvPr>
          <p:cNvSpPr>
            <a:spLocks noGrp="1"/>
          </p:cNvSpPr>
          <p:nvPr>
            <p:ph type="subTitle" idx="1"/>
          </p:nvPr>
        </p:nvSpPr>
        <p:spPr/>
        <p:txBody>
          <a:bodyPr>
            <a:normAutofit/>
          </a:bodyPr>
          <a:lstStyle/>
          <a:p>
            <a:r>
              <a:rPr lang="en-US" sz="3200" b="1" dirty="0"/>
              <a:t>Numbers 11:1-20</a:t>
            </a:r>
          </a:p>
        </p:txBody>
      </p:sp>
      <p:pic>
        <p:nvPicPr>
          <p:cNvPr id="4" name="Picture 3">
            <a:extLst>
              <a:ext uri="{FF2B5EF4-FFF2-40B4-BE49-F238E27FC236}">
                <a16:creationId xmlns:a16="http://schemas.microsoft.com/office/drawing/2014/main" id="{FF075C2B-FAF2-4F65-873E-0D1C2177966D}"/>
              </a:ext>
            </a:extLst>
          </p:cNvPr>
          <p:cNvPicPr>
            <a:picLocks noChangeAspect="1"/>
          </p:cNvPicPr>
          <p:nvPr/>
        </p:nvPicPr>
        <p:blipFill>
          <a:blip r:embed="rId2"/>
          <a:stretch>
            <a:fillRect/>
          </a:stretch>
        </p:blipFill>
        <p:spPr>
          <a:xfrm>
            <a:off x="5114374" y="0"/>
            <a:ext cx="7077626" cy="6857999"/>
          </a:xfrm>
          <a:prstGeom prst="rect">
            <a:avLst/>
          </a:prstGeom>
        </p:spPr>
      </p:pic>
    </p:spTree>
    <p:extLst>
      <p:ext uri="{BB962C8B-B14F-4D97-AF65-F5344CB8AC3E}">
        <p14:creationId xmlns:p14="http://schemas.microsoft.com/office/powerpoint/2010/main" val="1910108933"/>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a:bodyPr>
          <a:lstStyle/>
          <a:p>
            <a:pPr algn="l">
              <a:spcBef>
                <a:spcPts val="0"/>
              </a:spcBef>
              <a:spcAft>
                <a:spcPts val="0"/>
              </a:spcAft>
            </a:pPr>
            <a:r>
              <a:rPr lang="en-US" sz="3600" dirty="0">
                <a:solidFill>
                  <a:srgbClr val="C00000"/>
                </a:solidFill>
                <a:latin typeface="BankGothic Md BT"/>
                <a:ea typeface="Calibri" panose="020F0502020204030204" pitchFamily="34" charset="0"/>
                <a:cs typeface="Times New Roman" panose="02020603050405020304" pitchFamily="18" charset="0"/>
              </a:rPr>
              <a:t>It’s not fair to revise history to make your complaint sound more valid. </a:t>
            </a:r>
          </a:p>
          <a:p>
            <a:pPr algn="l">
              <a:spcBef>
                <a:spcPts val="0"/>
              </a:spcBef>
              <a:spcAft>
                <a:spcPts val="0"/>
              </a:spcAft>
            </a:pPr>
            <a:r>
              <a:rPr lang="en-US" dirty="0">
                <a:solidFill>
                  <a:schemeClr val="bg1"/>
                </a:solidFill>
                <a:latin typeface="BankGothic Md BT"/>
                <a:ea typeface="Calibri" panose="020F0502020204030204" pitchFamily="34" charset="0"/>
                <a:cs typeface="Times New Roman" panose="02020603050405020304" pitchFamily="18" charset="0"/>
              </a:rPr>
              <a:t>“We remember the fish which we ate freely in Egypt, the cucumbers, the melons, the leeks, the onions, and the garlic…” (11:5)</a:t>
            </a:r>
          </a:p>
        </p:txBody>
      </p:sp>
    </p:spTree>
    <p:extLst>
      <p:ext uri="{BB962C8B-B14F-4D97-AF65-F5344CB8AC3E}">
        <p14:creationId xmlns:p14="http://schemas.microsoft.com/office/powerpoint/2010/main" val="404515020"/>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a:bodyPr>
          <a:lstStyle/>
          <a:p>
            <a:pPr algn="l">
              <a:spcBef>
                <a:spcPts val="0"/>
              </a:spcBef>
              <a:spcAft>
                <a:spcPts val="0"/>
              </a:spcAft>
            </a:pPr>
            <a:r>
              <a:rPr lang="en-US" sz="3600" dirty="0">
                <a:solidFill>
                  <a:srgbClr val="C00000"/>
                </a:solidFill>
                <a:latin typeface="BankGothic Md BT"/>
                <a:ea typeface="Calibri" panose="020F0502020204030204" pitchFamily="34" charset="0"/>
                <a:cs typeface="Times New Roman" panose="02020603050405020304" pitchFamily="18" charset="0"/>
              </a:rPr>
              <a:t>You shouldn’t complain if you were party to the decision. </a:t>
            </a:r>
          </a:p>
          <a:p>
            <a:pPr algn="l">
              <a:spcBef>
                <a:spcPts val="0"/>
              </a:spcBef>
              <a:spcAft>
                <a:spcPts val="0"/>
              </a:spcAft>
            </a:pPr>
            <a:r>
              <a:rPr lang="en-US" dirty="0">
                <a:solidFill>
                  <a:schemeClr val="bg1"/>
                </a:solidFill>
                <a:latin typeface="BankGothic Md BT"/>
                <a:ea typeface="Calibri" panose="020F0502020204030204" pitchFamily="34" charset="0"/>
                <a:cs typeface="Times New Roman" panose="02020603050405020304" pitchFamily="18" charset="0"/>
              </a:rPr>
              <a:t>“Why did we ever come up out of Egypt?” (11:20)</a:t>
            </a:r>
          </a:p>
        </p:txBody>
      </p:sp>
    </p:spTree>
    <p:extLst>
      <p:ext uri="{BB962C8B-B14F-4D97-AF65-F5344CB8AC3E}">
        <p14:creationId xmlns:p14="http://schemas.microsoft.com/office/powerpoint/2010/main" val="1240389130"/>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fontScale="70000" lnSpcReduction="20000"/>
          </a:bodyPr>
          <a:lstStyle/>
          <a:p>
            <a:pPr algn="l">
              <a:spcBef>
                <a:spcPts val="0"/>
              </a:spcBef>
              <a:spcAft>
                <a:spcPts val="0"/>
              </a:spcAft>
            </a:pPr>
            <a:r>
              <a:rPr lang="en-US" sz="4000" dirty="0">
                <a:solidFill>
                  <a:srgbClr val="C00000"/>
                </a:solidFill>
                <a:latin typeface="BankGothic Md BT"/>
                <a:ea typeface="Calibri" panose="020F0502020204030204" pitchFamily="34" charset="0"/>
                <a:cs typeface="Times New Roman" panose="02020603050405020304" pitchFamily="18" charset="0"/>
              </a:rPr>
              <a:t>What do your complaints do to others/the Church?</a:t>
            </a:r>
          </a:p>
          <a:p>
            <a:pPr algn="l">
              <a:spcBef>
                <a:spcPts val="0"/>
              </a:spcBef>
              <a:spcAft>
                <a:spcPts val="0"/>
              </a:spcAft>
            </a:pPr>
            <a:r>
              <a:rPr lang="en-US" sz="3600" dirty="0">
                <a:solidFill>
                  <a:schemeClr val="bg1"/>
                </a:solidFill>
                <a:latin typeface="BankGothic Md BT"/>
                <a:ea typeface="Calibri" panose="020F0502020204030204" pitchFamily="34" charset="0"/>
                <a:cs typeface="Times New Roman" panose="02020603050405020304" pitchFamily="18" charset="0"/>
              </a:rPr>
              <a:t>“So, Moses said to the LORD, “Why have You afflicted Your servant? And why have I not found favor in Your sight, that You have laid the burden of all these people on me? 12 Did I conceive all these people? Did I beget them, that You should say to me, ‘Carry them in your bosom, as a guardian carries a nursing child,’ to the land which You swore to their fathers? 13 Where am I to get meat to give to all these people? For they weep all over me, saying, ‘Give us meat, that we may eat.’ 14 I am not able to bear all these people alone, because the burden is too heavy for me. 15 If You treat me like this, please kill me here and now—if I have found favor in Your sight—and do not let me see my wretchedness!” (11:11-15)</a:t>
            </a:r>
          </a:p>
        </p:txBody>
      </p:sp>
    </p:spTree>
    <p:extLst>
      <p:ext uri="{BB962C8B-B14F-4D97-AF65-F5344CB8AC3E}">
        <p14:creationId xmlns:p14="http://schemas.microsoft.com/office/powerpoint/2010/main" val="1260719493"/>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fontScale="70000" lnSpcReduction="20000"/>
          </a:bodyPr>
          <a:lstStyle/>
          <a:p>
            <a:pPr algn="l">
              <a:spcBef>
                <a:spcPts val="0"/>
              </a:spcBef>
              <a:spcAft>
                <a:spcPts val="0"/>
              </a:spcAft>
            </a:pPr>
            <a:r>
              <a:rPr lang="en-US" sz="4000" dirty="0">
                <a:solidFill>
                  <a:srgbClr val="C00000"/>
                </a:solidFill>
                <a:latin typeface="BankGothic Md BT"/>
                <a:ea typeface="Calibri" panose="020F0502020204030204" pitchFamily="34" charset="0"/>
                <a:cs typeface="Times New Roman" panose="02020603050405020304" pitchFamily="18" charset="0"/>
              </a:rPr>
              <a:t>Complaining Often Encourages More Complaining</a:t>
            </a:r>
          </a:p>
          <a:p>
            <a:pPr algn="l">
              <a:spcBef>
                <a:spcPts val="0"/>
              </a:spcBef>
              <a:spcAft>
                <a:spcPts val="0"/>
              </a:spcAft>
            </a:pPr>
            <a:r>
              <a:rPr lang="en-US" sz="3600" dirty="0">
                <a:solidFill>
                  <a:schemeClr val="bg1"/>
                </a:solidFill>
                <a:latin typeface="BankGothic Md BT"/>
                <a:ea typeface="Calibri" panose="020F0502020204030204" pitchFamily="34" charset="0"/>
                <a:cs typeface="Times New Roman" panose="02020603050405020304" pitchFamily="18" charset="0"/>
              </a:rPr>
              <a:t>“So, Moses said to the LORD, “Why have You afflicted Your servant? And why have I not found favor in Your sight, that You have laid the burden of all these people on me? 12 Did I conceive all these people? Did I beget them, that You should say to me, ‘Carry them in your bosom, as a guardian carries a nursing child,’ to the land which You swore to their fathers? 13 Where am I to get meat to give to all these people? For they weep all over me, saying, ‘Give us meat, that we may eat.’ 14 I am not able to bear all these people alone, because the burden is too heavy for me. 15 If You treat me like this, please kill me here and now—if I have found favor in Your sight—and do not let me see my wretchedness!” (11:11-15)</a:t>
            </a:r>
          </a:p>
        </p:txBody>
      </p:sp>
    </p:spTree>
    <p:extLst>
      <p:ext uri="{BB962C8B-B14F-4D97-AF65-F5344CB8AC3E}">
        <p14:creationId xmlns:p14="http://schemas.microsoft.com/office/powerpoint/2010/main" val="1393063496"/>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fontScale="77500" lnSpcReduction="20000"/>
          </a:bodyPr>
          <a:lstStyle/>
          <a:p>
            <a:pPr algn="l">
              <a:spcBef>
                <a:spcPts val="0"/>
              </a:spcBef>
              <a:spcAft>
                <a:spcPts val="0"/>
              </a:spcAft>
            </a:pPr>
            <a:r>
              <a:rPr lang="en-US" sz="4400" dirty="0">
                <a:solidFill>
                  <a:srgbClr val="C00000"/>
                </a:solidFill>
                <a:latin typeface="BankGothic Md BT"/>
                <a:ea typeface="Calibri" panose="020F0502020204030204" pitchFamily="34" charset="0"/>
                <a:cs typeface="Times New Roman" panose="02020603050405020304" pitchFamily="18" charset="0"/>
              </a:rPr>
              <a:t>Instead of complaining, use your energy to create a solution to the problem. </a:t>
            </a:r>
          </a:p>
          <a:p>
            <a:pPr algn="l">
              <a:spcBef>
                <a:spcPts val="0"/>
              </a:spcBef>
              <a:spcAft>
                <a:spcPts val="0"/>
              </a:spcAft>
            </a:pPr>
            <a:r>
              <a:rPr lang="en-US" sz="4000" dirty="0">
                <a:solidFill>
                  <a:schemeClr val="bg1"/>
                </a:solidFill>
                <a:latin typeface="BankGothic Md BT"/>
                <a:ea typeface="Calibri" panose="020F0502020204030204" pitchFamily="34" charset="0"/>
                <a:cs typeface="Times New Roman" panose="02020603050405020304" pitchFamily="18" charset="0"/>
              </a:rPr>
              <a:t>“Gather to Me seventy men of the elders of Israel, whom you know to be the elders of the people and officers over them; bring them to the tabernacle of meeting, that they may stand there with you. "17 Then I will come down and talk with you there. I will take of the Spirit that is upon you and will put the same upon them; and they shall bear the burden of the people with you, that you may not bear it yourself alone. (11:16-18)</a:t>
            </a:r>
          </a:p>
        </p:txBody>
      </p:sp>
      <p:sp>
        <p:nvSpPr>
          <p:cNvPr id="2" name="Rectangle 1">
            <a:extLst>
              <a:ext uri="{FF2B5EF4-FFF2-40B4-BE49-F238E27FC236}">
                <a16:creationId xmlns:a16="http://schemas.microsoft.com/office/drawing/2014/main" id="{261ADBEF-7F59-4F7E-A848-0871E918B704}"/>
              </a:ext>
            </a:extLst>
          </p:cNvPr>
          <p:cNvSpPr/>
          <p:nvPr/>
        </p:nvSpPr>
        <p:spPr>
          <a:xfrm>
            <a:off x="487679" y="3105835"/>
            <a:ext cx="11329579" cy="1077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US" sz="3200" dirty="0">
                <a:latin typeface="Arial" panose="020B0604020202020204" pitchFamily="34" charset="0"/>
                <a:ea typeface="Calibri" panose="020F0502020204030204" pitchFamily="34" charset="0"/>
                <a:cs typeface="Times New Roman" panose="02020603050405020304" pitchFamily="18" charset="0"/>
              </a:rPr>
              <a:t>"</a:t>
            </a:r>
            <a:r>
              <a:rPr lang="en-US" sz="3200" b="1" dirty="0">
                <a:latin typeface="Arial" panose="020B0604020202020204" pitchFamily="34" charset="0"/>
                <a:ea typeface="Calibri" panose="020F0502020204030204" pitchFamily="34" charset="0"/>
                <a:cs typeface="Times New Roman" panose="02020603050405020304" pitchFamily="18" charset="0"/>
              </a:rPr>
              <a:t>14 Do all things without complaining and disputing," </a:t>
            </a:r>
            <a:br>
              <a:rPr lang="en-US" sz="3200" b="1" dirty="0">
                <a:latin typeface="Arial" panose="020B0604020202020204" pitchFamily="34" charset="0"/>
                <a:ea typeface="Calibri" panose="020F0502020204030204" pitchFamily="34" charset="0"/>
                <a:cs typeface="Times New Roman" panose="02020603050405020304" pitchFamily="18" charset="0"/>
              </a:rPr>
            </a:br>
            <a:r>
              <a:rPr lang="en-US" sz="3200" b="1" dirty="0">
                <a:latin typeface="Arial" panose="020B0604020202020204" pitchFamily="34" charset="0"/>
                <a:ea typeface="Calibri" panose="020F0502020204030204" pitchFamily="34" charset="0"/>
                <a:cs typeface="Times New Roman" panose="02020603050405020304" pitchFamily="18" charset="0"/>
              </a:rPr>
              <a:t>- Philippians 2:14 (NKJV)</a:t>
            </a:r>
            <a:endParaRPr lang="en-US" sz="32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067010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a:bodyPr>
          <a:lstStyle/>
          <a:p>
            <a:pPr algn="l">
              <a:spcBef>
                <a:spcPts val="0"/>
              </a:spcBef>
              <a:spcAft>
                <a:spcPts val="0"/>
              </a:spcAft>
            </a:pPr>
            <a:r>
              <a:rPr lang="en-US" sz="4400" dirty="0">
                <a:solidFill>
                  <a:srgbClr val="C00000"/>
                </a:solidFill>
                <a:latin typeface="BankGothic Md BT"/>
                <a:ea typeface="Calibri" panose="020F0502020204030204" pitchFamily="34" charset="0"/>
                <a:cs typeface="Times New Roman" panose="02020603050405020304" pitchFamily="18" charset="0"/>
              </a:rPr>
              <a:t>Is it even a valid complaint?</a:t>
            </a:r>
          </a:p>
        </p:txBody>
      </p:sp>
    </p:spTree>
    <p:extLst>
      <p:ext uri="{BB962C8B-B14F-4D97-AF65-F5344CB8AC3E}">
        <p14:creationId xmlns:p14="http://schemas.microsoft.com/office/powerpoint/2010/main" val="2406957312"/>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a:bodyPr>
          <a:lstStyle/>
          <a:p>
            <a:r>
              <a:rPr lang="en-US" dirty="0">
                <a:solidFill>
                  <a:schemeClr val="bg1"/>
                </a:solidFill>
              </a:rPr>
              <a:t>"1 Now </a:t>
            </a:r>
            <a:r>
              <a:rPr lang="en-US" i="1" dirty="0">
                <a:solidFill>
                  <a:schemeClr val="bg1"/>
                </a:solidFill>
              </a:rPr>
              <a:t>when</a:t>
            </a:r>
            <a:r>
              <a:rPr lang="en-US" dirty="0">
                <a:solidFill>
                  <a:schemeClr val="bg1"/>
                </a:solidFill>
              </a:rPr>
              <a:t> the people complained, it displeased the </a:t>
            </a:r>
            <a:r>
              <a:rPr lang="en-US" cap="small" dirty="0">
                <a:solidFill>
                  <a:schemeClr val="bg1"/>
                </a:solidFill>
              </a:rPr>
              <a:t>Lord</a:t>
            </a:r>
            <a:r>
              <a:rPr lang="en-US" dirty="0">
                <a:solidFill>
                  <a:schemeClr val="bg1"/>
                </a:solidFill>
              </a:rPr>
              <a:t>; for the </a:t>
            </a:r>
            <a:r>
              <a:rPr lang="en-US" cap="small" dirty="0">
                <a:solidFill>
                  <a:schemeClr val="bg1"/>
                </a:solidFill>
              </a:rPr>
              <a:t>Lord</a:t>
            </a:r>
            <a:r>
              <a:rPr lang="en-US" dirty="0">
                <a:solidFill>
                  <a:schemeClr val="bg1"/>
                </a:solidFill>
              </a:rPr>
              <a:t> heard </a:t>
            </a:r>
            <a:r>
              <a:rPr lang="en-US" i="1" dirty="0">
                <a:solidFill>
                  <a:schemeClr val="bg1"/>
                </a:solidFill>
              </a:rPr>
              <a:t>it,</a:t>
            </a:r>
            <a:r>
              <a:rPr lang="en-US" dirty="0">
                <a:solidFill>
                  <a:schemeClr val="bg1"/>
                </a:solidFill>
              </a:rPr>
              <a:t> and His anger was aroused. So the fire of the </a:t>
            </a:r>
            <a:r>
              <a:rPr lang="en-US" cap="small" dirty="0">
                <a:solidFill>
                  <a:schemeClr val="bg1"/>
                </a:solidFill>
              </a:rPr>
              <a:t>Lord</a:t>
            </a:r>
            <a:r>
              <a:rPr lang="en-US" dirty="0">
                <a:solidFill>
                  <a:schemeClr val="bg1"/>
                </a:solidFill>
              </a:rPr>
              <a:t> burned among them, and consumed </a:t>
            </a:r>
            <a:r>
              <a:rPr lang="en-US" i="1" dirty="0">
                <a:solidFill>
                  <a:schemeClr val="bg1"/>
                </a:solidFill>
              </a:rPr>
              <a:t>some</a:t>
            </a:r>
            <a:r>
              <a:rPr lang="en-US" dirty="0">
                <a:solidFill>
                  <a:schemeClr val="bg1"/>
                </a:solidFill>
              </a:rPr>
              <a:t> in the outskirts of the camp. "2 Then the people cried out to Moses, and when Moses prayed to the </a:t>
            </a:r>
            <a:r>
              <a:rPr lang="en-US" cap="small" dirty="0">
                <a:solidFill>
                  <a:schemeClr val="bg1"/>
                </a:solidFill>
              </a:rPr>
              <a:t>Lord</a:t>
            </a:r>
            <a:r>
              <a:rPr lang="en-US" dirty="0">
                <a:solidFill>
                  <a:schemeClr val="bg1"/>
                </a:solidFill>
              </a:rPr>
              <a:t>, the fire was quenched. "3 So he called the name of the place </a:t>
            </a:r>
            <a:r>
              <a:rPr lang="en-US" dirty="0" err="1">
                <a:solidFill>
                  <a:schemeClr val="bg1"/>
                </a:solidFill>
              </a:rPr>
              <a:t>Taberah</a:t>
            </a:r>
            <a:r>
              <a:rPr lang="en-US" dirty="0">
                <a:solidFill>
                  <a:schemeClr val="bg1"/>
                </a:solidFill>
              </a:rPr>
              <a:t>, because the fire of the </a:t>
            </a:r>
            <a:r>
              <a:rPr lang="en-US" cap="small" dirty="0">
                <a:solidFill>
                  <a:schemeClr val="bg1"/>
                </a:solidFill>
              </a:rPr>
              <a:t>Lord</a:t>
            </a:r>
            <a:r>
              <a:rPr lang="en-US" dirty="0">
                <a:solidFill>
                  <a:schemeClr val="bg1"/>
                </a:solidFill>
              </a:rPr>
              <a:t> had burned among them. "4 Now the mixed multitude who were among them yielded to intense craving;..</a:t>
            </a:r>
          </a:p>
        </p:txBody>
      </p:sp>
    </p:spTree>
    <p:extLst>
      <p:ext uri="{BB962C8B-B14F-4D97-AF65-F5344CB8AC3E}">
        <p14:creationId xmlns:p14="http://schemas.microsoft.com/office/powerpoint/2010/main" val="2630824828"/>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a:bodyPr>
          <a:lstStyle/>
          <a:p>
            <a:r>
              <a:rPr lang="en-US" dirty="0">
                <a:solidFill>
                  <a:schemeClr val="bg1"/>
                </a:solidFill>
              </a:rPr>
              <a:t>…so the children of Israel also wept again and said: “Who will give us meat to eat? "5 We remember the fish which we ate freely in Egypt, the cucumbers, the melons, the leeks, the onions, and the garlic; "6 but now our whole being </a:t>
            </a:r>
            <a:r>
              <a:rPr lang="en-US" i="1" dirty="0">
                <a:solidFill>
                  <a:schemeClr val="bg1"/>
                </a:solidFill>
              </a:rPr>
              <a:t>is</a:t>
            </a:r>
            <a:r>
              <a:rPr lang="en-US" dirty="0">
                <a:solidFill>
                  <a:schemeClr val="bg1"/>
                </a:solidFill>
              </a:rPr>
              <a:t> dried up; </a:t>
            </a:r>
            <a:r>
              <a:rPr lang="en-US" i="1" dirty="0">
                <a:solidFill>
                  <a:schemeClr val="bg1"/>
                </a:solidFill>
              </a:rPr>
              <a:t>there is</a:t>
            </a:r>
            <a:r>
              <a:rPr lang="en-US" dirty="0">
                <a:solidFill>
                  <a:schemeClr val="bg1"/>
                </a:solidFill>
              </a:rPr>
              <a:t> nothing at all except this manna </a:t>
            </a:r>
            <a:r>
              <a:rPr lang="en-US" i="1" dirty="0">
                <a:solidFill>
                  <a:schemeClr val="bg1"/>
                </a:solidFill>
              </a:rPr>
              <a:t>before</a:t>
            </a:r>
            <a:r>
              <a:rPr lang="en-US" dirty="0">
                <a:solidFill>
                  <a:schemeClr val="bg1"/>
                </a:solidFill>
              </a:rPr>
              <a:t> our eyes!” "7 Now the manna </a:t>
            </a:r>
            <a:r>
              <a:rPr lang="en-US" i="1" dirty="0">
                <a:solidFill>
                  <a:schemeClr val="bg1"/>
                </a:solidFill>
              </a:rPr>
              <a:t>was</a:t>
            </a:r>
            <a:r>
              <a:rPr lang="en-US" dirty="0">
                <a:solidFill>
                  <a:schemeClr val="bg1"/>
                </a:solidFill>
              </a:rPr>
              <a:t> like coriander seed, and its color like the color of bdellium. "8 The people went about and gathered </a:t>
            </a:r>
            <a:r>
              <a:rPr lang="en-US" i="1" dirty="0">
                <a:solidFill>
                  <a:schemeClr val="bg1"/>
                </a:solidFill>
              </a:rPr>
              <a:t>it,</a:t>
            </a:r>
            <a:r>
              <a:rPr lang="en-US" dirty="0">
                <a:solidFill>
                  <a:schemeClr val="bg1"/>
                </a:solidFill>
              </a:rPr>
              <a:t> ground </a:t>
            </a:r>
            <a:r>
              <a:rPr lang="en-US" i="1" dirty="0">
                <a:solidFill>
                  <a:schemeClr val="bg1"/>
                </a:solidFill>
              </a:rPr>
              <a:t>it</a:t>
            </a:r>
            <a:r>
              <a:rPr lang="en-US" dirty="0">
                <a:solidFill>
                  <a:schemeClr val="bg1"/>
                </a:solidFill>
              </a:rPr>
              <a:t> on millstones or beat </a:t>
            </a:r>
            <a:r>
              <a:rPr lang="en-US" i="1" dirty="0">
                <a:solidFill>
                  <a:schemeClr val="bg1"/>
                </a:solidFill>
              </a:rPr>
              <a:t>it</a:t>
            </a:r>
            <a:r>
              <a:rPr lang="en-US" dirty="0">
                <a:solidFill>
                  <a:schemeClr val="bg1"/>
                </a:solidFill>
              </a:rPr>
              <a:t> in the mortar, cooked </a:t>
            </a:r>
            <a:r>
              <a:rPr lang="en-US" i="1" dirty="0">
                <a:solidFill>
                  <a:schemeClr val="bg1"/>
                </a:solidFill>
              </a:rPr>
              <a:t>it</a:t>
            </a:r>
            <a:r>
              <a:rPr lang="en-US" dirty="0">
                <a:solidFill>
                  <a:schemeClr val="bg1"/>
                </a:solidFill>
              </a:rPr>
              <a:t> in…</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1774073839"/>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a:bodyPr>
          <a:lstStyle/>
          <a:p>
            <a:r>
              <a:rPr lang="en-US" dirty="0">
                <a:solidFill>
                  <a:schemeClr val="bg1"/>
                </a:solidFill>
              </a:rPr>
              <a:t>… pans, and made cakes of it; and its taste was like the taste of pastry prepared with oil. "9 And when the dew fell on the camp in the night, the manna fell on it. "10 Then Moses heard the people weeping throughout their families, everyone at the door of his tent; and the anger of the </a:t>
            </a:r>
            <a:r>
              <a:rPr lang="en-US" cap="small" dirty="0">
                <a:solidFill>
                  <a:schemeClr val="bg1"/>
                </a:solidFill>
              </a:rPr>
              <a:t>Lord</a:t>
            </a:r>
            <a:r>
              <a:rPr lang="en-US" dirty="0">
                <a:solidFill>
                  <a:schemeClr val="bg1"/>
                </a:solidFill>
              </a:rPr>
              <a:t> was greatly aroused; Moses also was displeased. "11 So Moses said to the </a:t>
            </a:r>
            <a:r>
              <a:rPr lang="en-US" cap="small" dirty="0">
                <a:solidFill>
                  <a:schemeClr val="bg1"/>
                </a:solidFill>
              </a:rPr>
              <a:t>Lord</a:t>
            </a:r>
            <a:r>
              <a:rPr lang="en-US" dirty="0">
                <a:solidFill>
                  <a:schemeClr val="bg1"/>
                </a:solidFill>
              </a:rPr>
              <a:t>, “Why have You afflicted Your servant? And why have I not found favor in Your sight, that You have laid the burden of all these people on me? "12 Did I conceive all these people? Did I beget them,...</a:t>
            </a:r>
          </a:p>
        </p:txBody>
      </p:sp>
    </p:spTree>
    <p:extLst>
      <p:ext uri="{BB962C8B-B14F-4D97-AF65-F5344CB8AC3E}">
        <p14:creationId xmlns:p14="http://schemas.microsoft.com/office/powerpoint/2010/main" val="2134668212"/>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fontScale="92500" lnSpcReduction="10000"/>
          </a:bodyPr>
          <a:lstStyle/>
          <a:p>
            <a:r>
              <a:rPr lang="en-US" dirty="0">
                <a:solidFill>
                  <a:schemeClr val="bg1"/>
                </a:solidFill>
              </a:rPr>
              <a:t>..that You should say to me, ‘Carry them in your bosom, as a guardian carries a nursing child,’ to the land which You swore to their fathers? "13 Where am I to get meat to give to all these people? For they weep all over me, saying, ‘Give us meat, that we may eat.’ "14 I am not able to bear all these people alone, because the burden </a:t>
            </a:r>
            <a:r>
              <a:rPr lang="en-US" i="1" dirty="0">
                <a:solidFill>
                  <a:schemeClr val="bg1"/>
                </a:solidFill>
              </a:rPr>
              <a:t>is</a:t>
            </a:r>
            <a:r>
              <a:rPr lang="en-US" dirty="0">
                <a:solidFill>
                  <a:schemeClr val="bg1"/>
                </a:solidFill>
              </a:rPr>
              <a:t> too heavy for me. "15 If You treat me like this, please kill me here and now—if I have found favor in Your sight—and do not let me see my wretchedness!” "16 So the </a:t>
            </a:r>
            <a:r>
              <a:rPr lang="en-US" cap="small" dirty="0">
                <a:solidFill>
                  <a:schemeClr val="bg1"/>
                </a:solidFill>
              </a:rPr>
              <a:t>Lord</a:t>
            </a:r>
            <a:r>
              <a:rPr lang="en-US" dirty="0">
                <a:solidFill>
                  <a:schemeClr val="bg1"/>
                </a:solidFill>
              </a:rPr>
              <a:t> said to Moses: “Gather to Me seventy men of the elders of Israel, whom you know to be the elders of the people and officers over them; bring them to the tabernacle of meeting, that they may stand there with you…</a:t>
            </a:r>
          </a:p>
        </p:txBody>
      </p:sp>
    </p:spTree>
    <p:extLst>
      <p:ext uri="{BB962C8B-B14F-4D97-AF65-F5344CB8AC3E}">
        <p14:creationId xmlns:p14="http://schemas.microsoft.com/office/powerpoint/2010/main" val="3577972735"/>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fontScale="92500" lnSpcReduction="20000"/>
          </a:bodyPr>
          <a:lstStyle/>
          <a:p>
            <a:r>
              <a:rPr lang="en-US" dirty="0">
                <a:solidFill>
                  <a:schemeClr val="bg1"/>
                </a:solidFill>
              </a:rPr>
              <a:t>"17 Then I will come down and talk with you there. I will take of the Spirit that </a:t>
            </a:r>
            <a:r>
              <a:rPr lang="en-US" i="1" dirty="0">
                <a:solidFill>
                  <a:schemeClr val="bg1"/>
                </a:solidFill>
              </a:rPr>
              <a:t>is</a:t>
            </a:r>
            <a:r>
              <a:rPr lang="en-US" dirty="0">
                <a:solidFill>
                  <a:schemeClr val="bg1"/>
                </a:solidFill>
              </a:rPr>
              <a:t> upon you and will put </a:t>
            </a:r>
            <a:r>
              <a:rPr lang="en-US" i="1" dirty="0">
                <a:solidFill>
                  <a:schemeClr val="bg1"/>
                </a:solidFill>
              </a:rPr>
              <a:t>the same</a:t>
            </a:r>
            <a:r>
              <a:rPr lang="en-US" dirty="0">
                <a:solidFill>
                  <a:schemeClr val="bg1"/>
                </a:solidFill>
              </a:rPr>
              <a:t> upon them; and they shall bear the burden of the people with you, that you may not bear </a:t>
            </a:r>
            <a:r>
              <a:rPr lang="en-US" i="1" dirty="0">
                <a:solidFill>
                  <a:schemeClr val="bg1"/>
                </a:solidFill>
              </a:rPr>
              <a:t>it</a:t>
            </a:r>
            <a:r>
              <a:rPr lang="en-US" dirty="0">
                <a:solidFill>
                  <a:schemeClr val="bg1"/>
                </a:solidFill>
              </a:rPr>
              <a:t> yourself alone. "18 Then you shall say to the people, ‘Consecrate yourselves for tomorrow, and you shall eat meat; for you have wept in the hearing of the </a:t>
            </a:r>
            <a:r>
              <a:rPr lang="en-US" cap="small" dirty="0">
                <a:solidFill>
                  <a:schemeClr val="bg1"/>
                </a:solidFill>
              </a:rPr>
              <a:t>Lord</a:t>
            </a:r>
            <a:r>
              <a:rPr lang="en-US" dirty="0">
                <a:solidFill>
                  <a:schemeClr val="bg1"/>
                </a:solidFill>
              </a:rPr>
              <a:t>, saying, “Who will give us meat to eat? For </a:t>
            </a:r>
            <a:r>
              <a:rPr lang="en-US" i="1" dirty="0">
                <a:solidFill>
                  <a:schemeClr val="bg1"/>
                </a:solidFill>
              </a:rPr>
              <a:t>it was</a:t>
            </a:r>
            <a:r>
              <a:rPr lang="en-US" dirty="0">
                <a:solidFill>
                  <a:schemeClr val="bg1"/>
                </a:solidFill>
              </a:rPr>
              <a:t> well with us in Egypt.” Therefore the </a:t>
            </a:r>
            <a:r>
              <a:rPr lang="en-US" cap="small" dirty="0">
                <a:solidFill>
                  <a:schemeClr val="bg1"/>
                </a:solidFill>
              </a:rPr>
              <a:t>Lord</a:t>
            </a:r>
            <a:r>
              <a:rPr lang="en-US" dirty="0">
                <a:solidFill>
                  <a:schemeClr val="bg1"/>
                </a:solidFill>
              </a:rPr>
              <a:t> will give you meat, and you shall eat. "19 You shall eat, not one day, nor two days, nor five days, nor ten days, nor twenty days, "20 but </a:t>
            </a:r>
            <a:r>
              <a:rPr lang="en-US" i="1" dirty="0">
                <a:solidFill>
                  <a:schemeClr val="bg1"/>
                </a:solidFill>
              </a:rPr>
              <a:t>for</a:t>
            </a:r>
            <a:r>
              <a:rPr lang="en-US" dirty="0">
                <a:solidFill>
                  <a:schemeClr val="bg1"/>
                </a:solidFill>
              </a:rPr>
              <a:t> a whole month, until it comes out of your nostrils and becomes loathsome to you, because you have despised the </a:t>
            </a:r>
            <a:r>
              <a:rPr lang="en-US" cap="small" dirty="0">
                <a:solidFill>
                  <a:schemeClr val="bg1"/>
                </a:solidFill>
              </a:rPr>
              <a:t>Lord</a:t>
            </a:r>
            <a:r>
              <a:rPr lang="en-US" dirty="0">
                <a:solidFill>
                  <a:schemeClr val="bg1"/>
                </a:solidFill>
              </a:rPr>
              <a:t> who is among you, and have wept before Him, saying, “Why did we ever come up out of Egypt?” ’ ”"</a:t>
            </a:r>
          </a:p>
        </p:txBody>
      </p:sp>
    </p:spTree>
    <p:extLst>
      <p:ext uri="{BB962C8B-B14F-4D97-AF65-F5344CB8AC3E}">
        <p14:creationId xmlns:p14="http://schemas.microsoft.com/office/powerpoint/2010/main" val="1749354305"/>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a:bodyPr>
          <a:lstStyle/>
          <a:p>
            <a:pPr algn="l">
              <a:spcBef>
                <a:spcPts val="0"/>
              </a:spcBef>
              <a:spcAft>
                <a:spcPts val="0"/>
              </a:spcAft>
            </a:pPr>
            <a:r>
              <a:rPr lang="en-US" dirty="0">
                <a:solidFill>
                  <a:srgbClr val="C00000"/>
                </a:solidFill>
                <a:latin typeface="BankGothic Md BT"/>
                <a:ea typeface="Calibri" panose="020F0502020204030204" pitchFamily="34" charset="0"/>
                <a:cs typeface="Times New Roman" panose="02020603050405020304" pitchFamily="18" charset="0"/>
              </a:rPr>
              <a:t>What do your complaints say to God? (God is listening!)</a:t>
            </a:r>
          </a:p>
          <a:p>
            <a:pPr algn="l">
              <a:spcBef>
                <a:spcPts val="0"/>
              </a:spcBef>
              <a:spcAft>
                <a:spcPts val="0"/>
              </a:spcAft>
            </a:pPr>
            <a:r>
              <a:rPr lang="en-US" sz="2800" dirty="0">
                <a:solidFill>
                  <a:schemeClr val="bg1"/>
                </a:solidFill>
                <a:latin typeface="BankGothic Md BT"/>
                <a:ea typeface="Calibri" panose="020F0502020204030204" pitchFamily="34" charset="0"/>
                <a:cs typeface="Times New Roman" panose="02020603050405020304" pitchFamily="18" charset="0"/>
              </a:rPr>
              <a:t>“The Lord heard it.” (11:1)</a:t>
            </a:r>
          </a:p>
          <a:p>
            <a:pPr algn="l"/>
            <a:endParaRPr lang="en-US" dirty="0"/>
          </a:p>
        </p:txBody>
      </p:sp>
    </p:spTree>
    <p:extLst>
      <p:ext uri="{BB962C8B-B14F-4D97-AF65-F5344CB8AC3E}">
        <p14:creationId xmlns:p14="http://schemas.microsoft.com/office/powerpoint/2010/main" val="339623808"/>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a:bodyPr>
          <a:lstStyle/>
          <a:p>
            <a:pPr algn="l">
              <a:spcBef>
                <a:spcPts val="0"/>
              </a:spcBef>
              <a:spcAft>
                <a:spcPts val="0"/>
              </a:spcAft>
            </a:pPr>
            <a:r>
              <a:rPr lang="en-US" dirty="0">
                <a:solidFill>
                  <a:srgbClr val="C00000"/>
                </a:solidFill>
                <a:latin typeface="BankGothic Md BT"/>
                <a:ea typeface="Calibri" panose="020F0502020204030204" pitchFamily="34" charset="0"/>
                <a:cs typeface="Times New Roman" panose="02020603050405020304" pitchFamily="18" charset="0"/>
              </a:rPr>
              <a:t>Don’t complain to people who can’t do anything about the problem. Pray about it instead.</a:t>
            </a:r>
          </a:p>
          <a:p>
            <a:pPr algn="l">
              <a:spcBef>
                <a:spcPts val="0"/>
              </a:spcBef>
              <a:spcAft>
                <a:spcPts val="0"/>
              </a:spcAft>
            </a:pPr>
            <a:r>
              <a:rPr lang="en-US" sz="2800" dirty="0">
                <a:solidFill>
                  <a:schemeClr val="bg1"/>
                </a:solidFill>
                <a:latin typeface="BankGothic Md BT"/>
                <a:ea typeface="Calibri" panose="020F0502020204030204" pitchFamily="34" charset="0"/>
                <a:cs typeface="Times New Roman" panose="02020603050405020304" pitchFamily="18" charset="0"/>
              </a:rPr>
              <a:t>“Who will give us meat to eat?” (11:4)</a:t>
            </a:r>
          </a:p>
          <a:p>
            <a:pPr algn="l"/>
            <a:endParaRPr lang="en-US" dirty="0"/>
          </a:p>
        </p:txBody>
      </p:sp>
    </p:spTree>
    <p:extLst>
      <p:ext uri="{BB962C8B-B14F-4D97-AF65-F5344CB8AC3E}">
        <p14:creationId xmlns:p14="http://schemas.microsoft.com/office/powerpoint/2010/main" val="1471391193"/>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277E7-968C-44E0-8B35-D6E9D8C36E28}"/>
              </a:ext>
            </a:extLst>
          </p:cNvPr>
          <p:cNvSpPr>
            <a:spLocks noGrp="1"/>
          </p:cNvSpPr>
          <p:nvPr>
            <p:ph type="title"/>
          </p:nvPr>
        </p:nvSpPr>
        <p:spPr/>
        <p:txBody>
          <a:bodyPr/>
          <a:lstStyle/>
          <a:p>
            <a:r>
              <a:rPr lang="en-US" dirty="0"/>
              <a:t>Numbers 11:1–20 (NKJV)</a:t>
            </a:r>
          </a:p>
        </p:txBody>
      </p:sp>
      <p:sp>
        <p:nvSpPr>
          <p:cNvPr id="5" name="Content Placeholder 4">
            <a:extLst>
              <a:ext uri="{FF2B5EF4-FFF2-40B4-BE49-F238E27FC236}">
                <a16:creationId xmlns:a16="http://schemas.microsoft.com/office/drawing/2014/main" id="{33EDAC0A-8975-4355-B84B-0519AA632B36}"/>
              </a:ext>
            </a:extLst>
          </p:cNvPr>
          <p:cNvSpPr>
            <a:spLocks noGrp="1"/>
          </p:cNvSpPr>
          <p:nvPr>
            <p:ph idx="1"/>
          </p:nvPr>
        </p:nvSpPr>
        <p:spPr/>
        <p:txBody>
          <a:bodyPr>
            <a:normAutofit/>
          </a:bodyPr>
          <a:lstStyle/>
          <a:p>
            <a:pPr algn="l">
              <a:spcBef>
                <a:spcPts val="0"/>
              </a:spcBef>
              <a:spcAft>
                <a:spcPts val="0"/>
              </a:spcAft>
            </a:pPr>
            <a:r>
              <a:rPr lang="en-US" dirty="0">
                <a:solidFill>
                  <a:srgbClr val="C00000"/>
                </a:solidFill>
                <a:latin typeface="BankGothic Md BT"/>
                <a:ea typeface="Calibri" panose="020F0502020204030204" pitchFamily="34" charset="0"/>
                <a:cs typeface="Times New Roman" panose="02020603050405020304" pitchFamily="18" charset="0"/>
              </a:rPr>
              <a:t>Some complaining is Warranted</a:t>
            </a:r>
          </a:p>
          <a:p>
            <a:pPr algn="l">
              <a:spcBef>
                <a:spcPts val="0"/>
              </a:spcBef>
              <a:spcAft>
                <a:spcPts val="0"/>
              </a:spcAft>
            </a:pPr>
            <a:r>
              <a:rPr lang="en-US" sz="2800" dirty="0">
                <a:solidFill>
                  <a:schemeClr val="bg1"/>
                </a:solidFill>
                <a:latin typeface="BankGothic Md BT"/>
                <a:ea typeface="Calibri" panose="020F0502020204030204" pitchFamily="34" charset="0"/>
                <a:cs typeface="Times New Roman" panose="02020603050405020304" pitchFamily="18" charset="0"/>
              </a:rPr>
              <a:t>“Who will give us meat to eat?” (11:4)</a:t>
            </a:r>
          </a:p>
          <a:p>
            <a:pPr algn="l"/>
            <a:endParaRPr lang="en-US" dirty="0"/>
          </a:p>
        </p:txBody>
      </p:sp>
    </p:spTree>
    <p:extLst>
      <p:ext uri="{BB962C8B-B14F-4D97-AF65-F5344CB8AC3E}">
        <p14:creationId xmlns:p14="http://schemas.microsoft.com/office/powerpoint/2010/main" val="1800488248"/>
      </p:ext>
    </p:extLst>
  </p:cSld>
  <p:clrMapOvr>
    <a:masterClrMapping/>
  </p:clrMapOvr>
  <p:transition spd="med">
    <p:pull/>
  </p:transition>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
  <TotalTime>5418</TotalTime>
  <Words>1435</Words>
  <Application>Microsoft Office PowerPoint</Application>
  <PresentationFormat>Widescreen</PresentationFormat>
  <Paragraphs>39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BankGothic Md BT</vt:lpstr>
      <vt:lpstr>Franklin Gothic Book</vt:lpstr>
      <vt:lpstr>Franklin Gothic Medium</vt:lpstr>
      <vt:lpstr>Wingdings 3</vt:lpstr>
      <vt:lpstr>Slice</vt:lpstr>
      <vt:lpstr>Complaining About Complaining</vt:lpstr>
      <vt:lpstr>Numbers 11:1–20 (NKJV)</vt:lpstr>
      <vt:lpstr>Numbers 11:1–20 (NKJV)</vt:lpstr>
      <vt:lpstr>Numbers 11:1–20 (NKJV)</vt:lpstr>
      <vt:lpstr>Numbers 11:1–20 (NKJV)</vt:lpstr>
      <vt:lpstr>Numbers 11:1–20 (NKJV)</vt:lpstr>
      <vt:lpstr>Numbers 11:1–20 (NKJV)</vt:lpstr>
      <vt:lpstr>Numbers 11:1–20 (NKJV)</vt:lpstr>
      <vt:lpstr>Numbers 11:1–20 (NKJV)</vt:lpstr>
      <vt:lpstr>Numbers 11:1–20 (NKJV)</vt:lpstr>
      <vt:lpstr>Numbers 11:1–20 (NKJV)</vt:lpstr>
      <vt:lpstr>Numbers 11:1–20 (NKJV)</vt:lpstr>
      <vt:lpstr>Numbers 11:1–20 (NKJV)</vt:lpstr>
      <vt:lpstr>Numbers 11:1–20 (NKJV)</vt:lpstr>
      <vt:lpstr>Numbers 11:1–20 (NKJV)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Complaining About Complaining</dc:title>
  <dc:creator>Michel Mahler</dc:creator>
  <cp:lastModifiedBy>Michel Mahler</cp:lastModifiedBy>
  <cp:revision>16</cp:revision>
  <dcterms:created xsi:type="dcterms:W3CDTF">2019-07-25T23:30:22Z</dcterms:created>
  <dcterms:modified xsi:type="dcterms:W3CDTF">2019-07-29T17:48:24Z</dcterms:modified>
</cp:coreProperties>
</file>